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notesSlides/notesSlide1.xml" ContentType="application/vnd.openxmlformats-officedocument.presentationml.notesSlide+xml"/>
  <Override PartName="/ppt/slides/slide2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3.xml" ContentType="application/vnd.openxmlformats-officedocument.presentationml.slide+xml"/>
  <Override PartName="/ppt/notesSlides/notesSlide3.xml" ContentType="application/vnd.openxmlformats-officedocument.presentationml.notesSlide+xml"/>
  <Override PartName="/ppt/slides/slide4.xml" ContentType="application/vnd.openxmlformats-officedocument.presentationml.slide+xml"/>
  <Override PartName="/ppt/notesSlides/notesSlide4.xml" ContentType="application/vnd.openxmlformats-officedocument.presentationml.notesSlide+xml"/>
  <Override PartName="/ppt/slides/slide5.xml" ContentType="application/vnd.openxmlformats-officedocument.presentationml.slide+xml"/>
  <Override PartName="/ppt/notesSlides/notesSlide5.xml" ContentType="application/vnd.openxmlformats-officedocument.presentationml.notesSlide+xml"/>
  <Override PartName="/ppt/slides/slide6.xml" ContentType="application/vnd.openxmlformats-officedocument.presentationml.slide+xml"/>
  <Override PartName="/ppt/notesSlides/notesSlide6.xml" ContentType="application/vnd.openxmlformats-officedocument.presentationml.notesSlide+xml"/>
  <Override PartName="/ppt/slides/slide7.xml" ContentType="application/vnd.openxmlformats-officedocument.presentationml.slide+xml"/>
  <Override PartName="/ppt/notesSlides/notesSlide7.xml" ContentType="application/vnd.openxmlformats-officedocument.presentationml.notesSlide+xml"/>
  <Override PartName="/ppt/slides/slide8.xml" ContentType="application/vnd.openxmlformats-officedocument.presentationml.slide+xml"/>
  <Override PartName="/ppt/notesSlides/notesSlide8.xml" ContentType="application/vnd.openxmlformats-officedocument.presentationml.notesSlide+xml"/>
  <Override PartName="/ppt/slides/slide9.xml" ContentType="application/vnd.openxmlformats-officedocument.presentationml.slide+xml"/>
  <Override PartName="/ppt/notesSlides/notesSlide9.xml" ContentType="application/vnd.openxmlformats-officedocument.presentationml.notesSlide+xml"/>
  <Override PartName="/ppt/slides/slide10.xml" ContentType="application/vnd.openxmlformats-officedocument.presentationml.slide+xml"/>
  <Override PartName="/ppt/notesSlides/notesSlide10.xml" ContentType="application/vnd.openxmlformats-officedocument.presentationml.notesSlide+xml"/>
  <Override PartName="/ppt/slides/slide11.xml" ContentType="application/vnd.openxmlformats-officedocument.presentationml.slide+xml"/>
  <Override PartName="/ppt/notesSlides/notesSlide11.xml" ContentType="application/vnd.openxmlformats-officedocument.presentationml.notesSlide+xml"/>
  <Override PartName="/ppt/slides/slide12.xml" ContentType="application/vnd.openxmlformats-officedocument.presentationml.slide+xml"/>
  <Override PartName="/ppt/notesSlides/notesSlide12.xml" ContentType="application/vnd.openxmlformats-officedocument.presentationml.notesSlide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firstSlideNum="0" showSpecialPlsOnTitleSld="0" strictFirstAndLastChars="0" saveSubsetFonts="1" autoCompressPictures="0">
  <p:sldMasterIdLst>
    <p:sldMasterId id="2147483652" r:id="rId1"/>
  </p:sldMasterIdLst>
  <p:notesMasterIdLst>
    <p:notesMasterId r:id="rId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</p:sldIdLst>
  <p:sldSz cx="9906000" cy="6858000"/>
  <p:notesSz cx="6805600" cy="9939325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/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def="{5C22544A-7EE6-4342-B048-85BDC9FD1C3A}">
  <a:tblStyle styleId="{DF605845-86EC-42ED-9E1B-A84141E9BDA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Comments="0">
  <p:normalViewPr snapVertSplitter="1">
    <p:restoredLeft sz="12579"/>
    <p:restoredTop sz="90000"/>
  </p:normalViewPr>
  <p:slideViewPr>
    <p:cSldViewPr snapToGrid="0">
      <p:cViewPr varScale="1">
        <p:scale>
          <a:sx n="100" d="100"/>
          <a:sy n="100" d="100"/>
        </p:scale>
        <p:origin x="0" y="0"/>
      </p:cViewPr>
      <p:guideLst>
        <p:guide orient="horz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9" cy="72009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tableStyles" Target="tableStyle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21" Type="http://schemas.openxmlformats.org/officeDocument/2006/relationships/customXml" Target="../customXml/item3.xml"/><Relationship Id="rId12" Type="http://schemas.openxmlformats.org/officeDocument/2006/relationships/slide" Target="slides/slide10.xml"/><Relationship Id="rId17" Type="http://schemas.openxmlformats.org/officeDocument/2006/relationships/theme" Target="theme/theme1.xml"/><Relationship Id="rId7" Type="http://schemas.openxmlformats.org/officeDocument/2006/relationships/slide" Target="slides/slide5.xml"/><Relationship Id="rId16" Type="http://schemas.openxmlformats.org/officeDocument/2006/relationships/viewProps" Target="viewProps.xml"/><Relationship Id="rId2" Type="http://schemas.openxmlformats.org/officeDocument/2006/relationships/notesMaster" Target="notesMasters/notesMaster1.xml"/><Relationship Id="rId20" Type="http://schemas.openxmlformats.org/officeDocument/2006/relationships/customXml" Target="../customXml/item2.xml"/><Relationship Id="rId1" Type="http://schemas.openxmlformats.org/officeDocument/2006/relationships/slideMaster" Target="slideMasters/slideMaster1.xml"/><Relationship Id="rId11" Type="http://schemas.openxmlformats.org/officeDocument/2006/relationships/slide" Target="slides/slide9.xml"/><Relationship Id="rId6" Type="http://schemas.openxmlformats.org/officeDocument/2006/relationships/slide" Target="slides/slide4.xml"/><Relationship Id="rId15" Type="http://schemas.openxmlformats.org/officeDocument/2006/relationships/presProps" Target="presProp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customXml" Target="../customXml/item1.xml"/><Relationship Id="rId14" Type="http://schemas.openxmlformats.org/officeDocument/2006/relationships/slide" Target="slides/slide12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49575" cy="498475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54450" y="0"/>
            <a:ext cx="2949575" cy="498475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5" name="Google Shape;5;n"/>
          <p:cNvSpPr>
            <a:spLocks noGrp="1" noRot="1" noChangeAspect="1" noTextEdit="1"/>
          </p:cNvSpPr>
          <p:nvPr>
            <p:ph type="sldImg" idx="3"/>
          </p:nvPr>
        </p:nvSpPr>
        <p:spPr>
          <a:xfrm>
            <a:off x="979488" y="1243013"/>
            <a:ext cx="4846637" cy="3354387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1038" y="4783138"/>
            <a:ext cx="5443537" cy="3913187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9440863"/>
            <a:ext cx="2949575" cy="498475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54450" y="9440863"/>
            <a:ext cx="2949575" cy="498475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ko-KR" sz="1200" b="0" i="0" u="none" strike="noStrike" cap="none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t>‹#›</a:t>
            </a:fld>
            <a:endParaRPr sz="1200" b="0" i="0" u="none" strike="noStrike" cap="none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hdr="0" ft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.xml"  /><Relationship Id="rId2" Type="http://schemas.openxmlformats.org/officeDocument/2006/relationships/notesMaster" Target="../notesMasters/notesMaster1.xml"  /></Relationships>
</file>

<file path=ppt/notesSlides/_rels/notesSlide10.xml.rels><?xml version="1.0" encoding="UTF-8" standalone="yes" ?><Relationships xmlns="http://schemas.openxmlformats.org/package/2006/relationships"><Relationship Id="rId1" Type="http://schemas.openxmlformats.org/officeDocument/2006/relationships/slide" Target="../slides/slide10.xml"  /><Relationship Id="rId2" Type="http://schemas.openxmlformats.org/officeDocument/2006/relationships/notesMaster" Target="../notesMasters/notesMaster1.xml"  /></Relationships>
</file>

<file path=ppt/notesSlides/_rels/notesSlide1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1.xml"  /><Relationship Id="rId2" Type="http://schemas.openxmlformats.org/officeDocument/2006/relationships/notesMaster" Target="../notesMasters/notesMaster1.xml"  /></Relationships>
</file>

<file path=ppt/notesSlides/_rels/notesSlide12.xml.rels><?xml version="1.0" encoding="UTF-8" standalone="yes" ?><Relationships xmlns="http://schemas.openxmlformats.org/package/2006/relationships"><Relationship Id="rId1" Type="http://schemas.openxmlformats.org/officeDocument/2006/relationships/slide" Target="../slides/slide12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2.xml"  /><Relationship Id="rId2" Type="http://schemas.openxmlformats.org/officeDocument/2006/relationships/notesMaster" Target="../notesMasters/notesMaster1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slide" Target="../slides/slide3.xml"  /><Relationship Id="rId2" Type="http://schemas.openxmlformats.org/officeDocument/2006/relationships/notesMaster" Target="../notesMasters/notesMaster1.xml"  /></Relationships>
</file>

<file path=ppt/notesSlides/_rels/notesSlide4.xml.rels><?xml version="1.0" encoding="UTF-8" standalone="yes" ?><Relationships xmlns="http://schemas.openxmlformats.org/package/2006/relationships"><Relationship Id="rId1" Type="http://schemas.openxmlformats.org/officeDocument/2006/relationships/slide" Target="../slides/slide4.xml"  /><Relationship Id="rId2" Type="http://schemas.openxmlformats.org/officeDocument/2006/relationships/notesMaster" Target="../notesMasters/notesMaster1.xml"  /></Relationships>
</file>

<file path=ppt/notesSlides/_rels/notesSlide5.xml.rels><?xml version="1.0" encoding="UTF-8" standalone="yes" ?><Relationships xmlns="http://schemas.openxmlformats.org/package/2006/relationships"><Relationship Id="rId1" Type="http://schemas.openxmlformats.org/officeDocument/2006/relationships/slide" Target="../slides/slide5.xml"  /><Relationship Id="rId2" Type="http://schemas.openxmlformats.org/officeDocument/2006/relationships/notesMaster" Target="../notesMasters/notesMaster1.xml"  /></Relationships>
</file>

<file path=ppt/notesSlides/_rels/notesSlide6.xml.rels><?xml version="1.0" encoding="UTF-8" standalone="yes" ?><Relationships xmlns="http://schemas.openxmlformats.org/package/2006/relationships"><Relationship Id="rId1" Type="http://schemas.openxmlformats.org/officeDocument/2006/relationships/slide" Target="../slides/slide6.xml"  /><Relationship Id="rId2" Type="http://schemas.openxmlformats.org/officeDocument/2006/relationships/notesMaster" Target="../notesMasters/notesMaster1.xml"  /></Relationships>
</file>

<file path=ppt/notesSlides/_rels/notesSlide7.xml.rels><?xml version="1.0" encoding="UTF-8" standalone="yes" ?><Relationships xmlns="http://schemas.openxmlformats.org/package/2006/relationships"><Relationship Id="rId1" Type="http://schemas.openxmlformats.org/officeDocument/2006/relationships/slide" Target="../slides/slide7.xml"  /><Relationship Id="rId2" Type="http://schemas.openxmlformats.org/officeDocument/2006/relationships/notesMaster" Target="../notesMasters/notesMaster1.xml"  /></Relationships>
</file>

<file path=ppt/notesSlides/_rels/notesSlide8.xml.rels><?xml version="1.0" encoding="UTF-8" standalone="yes" ?><Relationships xmlns="http://schemas.openxmlformats.org/package/2006/relationships"><Relationship Id="rId1" Type="http://schemas.openxmlformats.org/officeDocument/2006/relationships/slide" Target="../slides/slide8.xml"  /><Relationship Id="rId2" Type="http://schemas.openxmlformats.org/officeDocument/2006/relationships/notesMaster" Target="../notesMasters/notesMaster1.xml"  /></Relationships>
</file>

<file path=ppt/notesSlides/_rels/notesSlide9.xml.rels><?xml version="1.0" encoding="UTF-8" standalone="yes" ?><Relationships xmlns="http://schemas.openxmlformats.org/package/2006/relationships"><Relationship Id="rId1" Type="http://schemas.openxmlformats.org/officeDocument/2006/relationships/slide" Target="../slides/slide9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:notes"/>
          <p:cNvSpPr txBox="1">
            <a:spLocks noGrp="1"/>
          </p:cNvSpPr>
          <p:nvPr>
            <p:ph type="body" idx="1"/>
          </p:nvPr>
        </p:nvSpPr>
        <p:spPr>
          <a:xfrm>
            <a:off x="681038" y="4783138"/>
            <a:ext cx="5443537" cy="3913187"/>
          </a:xfrm>
          <a:prstGeom prst="rect">
            <a:avLst/>
          </a:prstGeom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24" name="Google Shape;24;p1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979488" y="1243013"/>
            <a:ext cx="4846637" cy="3354387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9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979488" y="1243013"/>
            <a:ext cx="4846637" cy="3354387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</a:ln>
        </p:spPr>
      </p:sp>
      <p:sp>
        <p:nvSpPr>
          <p:cNvPr id="135" name="Google Shape;135;p9:notes"/>
          <p:cNvSpPr txBox="1">
            <a:spLocks noGrp="1"/>
          </p:cNvSpPr>
          <p:nvPr>
            <p:ph type="body" idx="1"/>
          </p:nvPr>
        </p:nvSpPr>
        <p:spPr>
          <a:xfrm>
            <a:off x="681038" y="4783138"/>
            <a:ext cx="5443537" cy="3913187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136" name="Google Shape;136;p9:notes"/>
          <p:cNvSpPr txBox="1">
            <a:spLocks noGrp="1"/>
          </p:cNvSpPr>
          <p:nvPr>
            <p:ph type="sldNum" idx="12"/>
          </p:nvPr>
        </p:nvSpPr>
        <p:spPr>
          <a:xfrm>
            <a:off x="3854450" y="9440863"/>
            <a:ext cx="2949575" cy="498475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t>9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979488" y="1243013"/>
            <a:ext cx="4846637" cy="3354387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</a:ln>
        </p:spPr>
      </p:sp>
      <p:sp>
        <p:nvSpPr>
          <p:cNvPr id="158" name="Google Shape;158;p10:notes"/>
          <p:cNvSpPr txBox="1">
            <a:spLocks noGrp="1"/>
          </p:cNvSpPr>
          <p:nvPr>
            <p:ph type="body" idx="1"/>
          </p:nvPr>
        </p:nvSpPr>
        <p:spPr>
          <a:xfrm>
            <a:off x="681038" y="4783138"/>
            <a:ext cx="5443537" cy="3913187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159" name="Google Shape;159;p10:notes"/>
          <p:cNvSpPr txBox="1">
            <a:spLocks noGrp="1"/>
          </p:cNvSpPr>
          <p:nvPr>
            <p:ph type="sldNum" idx="12"/>
          </p:nvPr>
        </p:nvSpPr>
        <p:spPr>
          <a:xfrm>
            <a:off x="3854450" y="9440863"/>
            <a:ext cx="2949575" cy="498475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8539769185_23_25:notes"/>
          <p:cNvSpPr txBox="1">
            <a:spLocks noGrp="1"/>
          </p:cNvSpPr>
          <p:nvPr>
            <p:ph type="body" idx="1"/>
          </p:nvPr>
        </p:nvSpPr>
        <p:spPr>
          <a:xfrm>
            <a:off x="681038" y="4783138"/>
            <a:ext cx="5443500" cy="3913200"/>
          </a:xfrm>
          <a:prstGeom prst="rect">
            <a:avLst/>
          </a:prstGeom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180" name="Google Shape;180;g8539769185_23_25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979488" y="1243013"/>
            <a:ext cx="4846500" cy="33543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g8539769185_18_3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979488" y="1243013"/>
            <a:ext cx="4846500" cy="33543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</a:ln>
        </p:spPr>
      </p:sp>
      <p:sp>
        <p:nvSpPr>
          <p:cNvPr id="32" name="Google Shape;32;g8539769185_18_30:notes"/>
          <p:cNvSpPr txBox="1">
            <a:spLocks noGrp="1"/>
          </p:cNvSpPr>
          <p:nvPr>
            <p:ph type="body" idx="1"/>
          </p:nvPr>
        </p:nvSpPr>
        <p:spPr>
          <a:xfrm>
            <a:off x="681038" y="4783138"/>
            <a:ext cx="5443500" cy="39132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맑은 고딕"/>
              <a:buNone/>
              <a:defRPr/>
            </a:pPr>
            <a:r>
              <a:rPr lang="ko-KR" sz="1000"/>
              <a:t>불법 유해 정보 사이트에 대한 차단은 이루어지고 있지만, 우회 접속 혹은 새로운 홈페이지가 지속적으로 생산되어서 완벽히 차단 되고 있는것은 아니다. 그래서 </a:t>
            </a:r>
            <a:endParaRPr lang="ko-KR" sz="10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맑은 고딕"/>
              <a:buNone/>
              <a:defRPr/>
            </a:pPr>
            <a:r>
              <a:rPr lang="ko-KR" sz="1000"/>
              <a:t>실시간으로 html분석과 유해 이미지 판독을 통해 유해 사이트 탐지를 돕고자 한다.</a:t>
            </a:r>
            <a:endParaRPr lang="ko-KR" sz="10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맑은 고딕"/>
              <a:buNone/>
              <a:defRPr/>
            </a:pPr>
            <a:endParaRPr sz="10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맑은 고딕"/>
              <a:buNone/>
              <a:defRPr/>
            </a:pPr>
            <a:endParaRPr sz="1000"/>
          </a:p>
        </p:txBody>
      </p:sp>
      <p:sp>
        <p:nvSpPr>
          <p:cNvPr id="33" name="Google Shape;33;g8539769185_18_30:notes"/>
          <p:cNvSpPr txBox="1">
            <a:spLocks noGrp="1"/>
          </p:cNvSpPr>
          <p:nvPr>
            <p:ph type="sldNum" idx="12"/>
          </p:nvPr>
        </p:nvSpPr>
        <p:spPr>
          <a:xfrm>
            <a:off x="3854450" y="9440863"/>
            <a:ext cx="2949600" cy="498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979488" y="1243013"/>
            <a:ext cx="4846637" cy="3354387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</a:ln>
        </p:spPr>
      </p:sp>
      <p:sp>
        <p:nvSpPr>
          <p:cNvPr id="46" name="Google Shape;46;p2:notes"/>
          <p:cNvSpPr txBox="1">
            <a:spLocks noGrp="1"/>
          </p:cNvSpPr>
          <p:nvPr>
            <p:ph type="body" idx="1"/>
          </p:nvPr>
        </p:nvSpPr>
        <p:spPr>
          <a:xfrm>
            <a:off x="681038" y="4783138"/>
            <a:ext cx="5443537" cy="3913187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맑은 고딕"/>
              <a:buNone/>
              <a:defRPr/>
            </a:pPr>
            <a:r>
              <a:rPr lang="ko-KR" sz="1000"/>
              <a:t>불법 유해 정보 사이트에 대한 차단은 이루어지고 있지만, 우회 접속 혹은 새로운 홈페이지가 지속적으로 생산되어서 완벽히 차단 되고 있는것은 아니다. 그래서 </a:t>
            </a:r>
            <a:endParaRPr lang="ko-KR" sz="10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맑은 고딕"/>
              <a:buNone/>
              <a:defRPr/>
            </a:pPr>
            <a:r>
              <a:rPr lang="ko-KR" sz="1000"/>
              <a:t>실시간으로 html분석과 유해 이미지 판독을 통해 유해 사이트 탐지를 돕고자 한다.</a:t>
            </a:r>
            <a:endParaRPr lang="ko-KR" sz="10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맑은 고딕"/>
              <a:buNone/>
              <a:defRPr/>
            </a:pPr>
            <a:endParaRPr sz="10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맑은 고딕"/>
              <a:buNone/>
              <a:defRPr/>
            </a:pPr>
            <a:endParaRPr sz="1000"/>
          </a:p>
        </p:txBody>
      </p:sp>
      <p:sp>
        <p:nvSpPr>
          <p:cNvPr id="47" name="Google Shape;47;p2:notes"/>
          <p:cNvSpPr txBox="1">
            <a:spLocks noGrp="1"/>
          </p:cNvSpPr>
          <p:nvPr>
            <p:ph type="sldNum" idx="12"/>
          </p:nvPr>
        </p:nvSpPr>
        <p:spPr>
          <a:xfrm>
            <a:off x="3854450" y="9440863"/>
            <a:ext cx="2949575" cy="498475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3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979488" y="1243013"/>
            <a:ext cx="4846637" cy="3354387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</a:ln>
        </p:spPr>
      </p:sp>
      <p:sp>
        <p:nvSpPr>
          <p:cNvPr id="61" name="Google Shape;61;p3:notes"/>
          <p:cNvSpPr txBox="1">
            <a:spLocks noGrp="1"/>
          </p:cNvSpPr>
          <p:nvPr>
            <p:ph type="body" idx="1"/>
          </p:nvPr>
        </p:nvSpPr>
        <p:spPr>
          <a:xfrm>
            <a:off x="681038" y="4783138"/>
            <a:ext cx="5443537" cy="3913187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2" name="Google Shape;62;p3:notes"/>
          <p:cNvSpPr txBox="1">
            <a:spLocks noGrp="1"/>
          </p:cNvSpPr>
          <p:nvPr>
            <p:ph type="sldNum" idx="12"/>
          </p:nvPr>
        </p:nvSpPr>
        <p:spPr>
          <a:xfrm>
            <a:off x="3854450" y="9440863"/>
            <a:ext cx="2949575" cy="498475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8539769185_23_1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979488" y="1243013"/>
            <a:ext cx="4846500" cy="33543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</a:ln>
        </p:spPr>
      </p:sp>
      <p:sp>
        <p:nvSpPr>
          <p:cNvPr id="73" name="Google Shape;73;g8539769185_23_1:notes"/>
          <p:cNvSpPr txBox="1">
            <a:spLocks noGrp="1"/>
          </p:cNvSpPr>
          <p:nvPr>
            <p:ph type="body" idx="1"/>
          </p:nvPr>
        </p:nvSpPr>
        <p:spPr>
          <a:xfrm>
            <a:off x="681038" y="4783138"/>
            <a:ext cx="5443500" cy="39132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4" name="Google Shape;74;g8539769185_23_1:notes"/>
          <p:cNvSpPr txBox="1">
            <a:spLocks noGrp="1"/>
          </p:cNvSpPr>
          <p:nvPr>
            <p:ph type="sldNum" idx="12"/>
          </p:nvPr>
        </p:nvSpPr>
        <p:spPr>
          <a:xfrm>
            <a:off x="3854450" y="9440863"/>
            <a:ext cx="2949600" cy="498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6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979488" y="1243013"/>
            <a:ext cx="4846637" cy="3354387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</a:ln>
        </p:spPr>
      </p:sp>
      <p:sp>
        <p:nvSpPr>
          <p:cNvPr id="91" name="Google Shape;91;p6:notes"/>
          <p:cNvSpPr txBox="1">
            <a:spLocks noGrp="1"/>
          </p:cNvSpPr>
          <p:nvPr>
            <p:ph type="body" idx="1"/>
          </p:nvPr>
        </p:nvSpPr>
        <p:spPr>
          <a:xfrm>
            <a:off x="681038" y="4783138"/>
            <a:ext cx="5443537" cy="3913187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92" name="Google Shape;92;p6:notes"/>
          <p:cNvSpPr txBox="1">
            <a:spLocks noGrp="1"/>
          </p:cNvSpPr>
          <p:nvPr>
            <p:ph type="sldNum" idx="12"/>
          </p:nvPr>
        </p:nvSpPr>
        <p:spPr>
          <a:xfrm>
            <a:off x="3854450" y="9440863"/>
            <a:ext cx="2949575" cy="498475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8539769185_18_0:notes"/>
          <p:cNvSpPr txBox="1">
            <a:spLocks noGrp="1"/>
          </p:cNvSpPr>
          <p:nvPr>
            <p:ph type="body" idx="1"/>
          </p:nvPr>
        </p:nvSpPr>
        <p:spPr>
          <a:xfrm>
            <a:off x="681038" y="4783138"/>
            <a:ext cx="5443500" cy="3913200"/>
          </a:xfrm>
          <a:prstGeom prst="rect">
            <a:avLst/>
          </a:prstGeom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99" name="Google Shape;99;g8539769185_18_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979488" y="1243013"/>
            <a:ext cx="4846500" cy="33543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7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979488" y="1243013"/>
            <a:ext cx="4846637" cy="3354387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</a:ln>
        </p:spPr>
      </p:sp>
      <p:sp>
        <p:nvSpPr>
          <p:cNvPr id="108" name="Google Shape;108;p7:notes"/>
          <p:cNvSpPr txBox="1">
            <a:spLocks noGrp="1"/>
          </p:cNvSpPr>
          <p:nvPr>
            <p:ph type="body" idx="1"/>
          </p:nvPr>
        </p:nvSpPr>
        <p:spPr>
          <a:xfrm>
            <a:off x="681038" y="4783138"/>
            <a:ext cx="5443537" cy="3913187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/>
            </a:pPr>
            <a:r>
              <a:rPr lang="ko-KR" altLang="en-US" sz="100"/>
              <a:t/>
            </a:r>
            <a:endParaRPr lang="ko-KR" altLang="en-US" sz="100"/>
          </a:p>
        </p:txBody>
      </p:sp>
      <p:sp>
        <p:nvSpPr>
          <p:cNvPr id="109" name="Google Shape;109;p7:notes"/>
          <p:cNvSpPr txBox="1">
            <a:spLocks noGrp="1"/>
          </p:cNvSpPr>
          <p:nvPr>
            <p:ph type="sldNum" idx="12"/>
          </p:nvPr>
        </p:nvSpPr>
        <p:spPr>
          <a:xfrm>
            <a:off x="3854450" y="9440863"/>
            <a:ext cx="2949575" cy="498475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8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979488" y="1243013"/>
            <a:ext cx="4846637" cy="3354387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</a:ln>
        </p:spPr>
      </p:sp>
      <p:sp>
        <p:nvSpPr>
          <p:cNvPr id="123" name="Google Shape;123;p8:notes"/>
          <p:cNvSpPr txBox="1">
            <a:spLocks noGrp="1"/>
          </p:cNvSpPr>
          <p:nvPr>
            <p:ph type="body" idx="1"/>
          </p:nvPr>
        </p:nvSpPr>
        <p:spPr>
          <a:xfrm>
            <a:off x="681038" y="4783138"/>
            <a:ext cx="5443537" cy="3913187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124" name="Google Shape;124;p8:notes"/>
          <p:cNvSpPr txBox="1">
            <a:spLocks noGrp="1"/>
          </p:cNvSpPr>
          <p:nvPr>
            <p:ph type="sldNum" idx="12"/>
          </p:nvPr>
        </p:nvSpPr>
        <p:spPr>
          <a:xfrm>
            <a:off x="3854450" y="9440863"/>
            <a:ext cx="2949575" cy="498475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t>8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Relationship Id="rId4" Type="http://schemas.openxmlformats.org/officeDocument/2006/relationships/image" Target="../media/image3.jpeg"  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제목 슬라이드">
  <p:cSld name="제목 슬라이드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빈 화면" type="blank">
  <p:cSld name="BLANK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321018" y="6303908"/>
            <a:ext cx="1547396" cy="4832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870" y="6092361"/>
            <a:ext cx="1863705" cy="694793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3"/>
          <p:cNvSpPr/>
          <p:nvPr/>
        </p:nvSpPr>
        <p:spPr>
          <a:xfrm>
            <a:off x="4783750" y="6452483"/>
            <a:ext cx="338492" cy="338492"/>
          </a:xfrm>
          <a:prstGeom prst="ellipse">
            <a:avLst/>
          </a:prstGeom>
          <a:noFill/>
          <a:ln cap="flat" cmpd="sng" w="12700">
            <a:solidFill>
              <a:srgbClr val="1776A4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B3" id="20" name="Google Shape;20;p3"/>
          <p:cNvPicPr preferRelativeResize="0"/>
          <p:nvPr/>
        </p:nvPicPr>
        <p:blipFill rotWithShape="1">
          <a:blip r:embed="rId4">
            <a:alphaModFix/>
          </a:blip>
          <a:srcRect b="0" l="0" r="0" t="88751"/>
          <a:stretch/>
        </p:blipFill>
        <p:spPr>
          <a:xfrm>
            <a:off x="-8709" y="0"/>
            <a:ext cx="9914709" cy="1047750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3"/>
          <p:cNvSpPr txBox="1"/>
          <p:nvPr/>
        </p:nvSpPr>
        <p:spPr>
          <a:xfrm>
            <a:off x="4268170" y="6458807"/>
            <a:ext cx="1362075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ko-KR" sz="1400" u="none" cap="none" strike="noStrike">
                <a:solidFill>
                  <a:srgbClr val="119DDA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r>
              <a:rPr b="0" i="0" lang="ko-KR" sz="1400" u="none" cap="none" strike="noStrike">
                <a:solidFill>
                  <a:srgbClr val="119DD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slideLayout" Target="../slideLayouts/slideLayout2.xml"  /><Relationship Id="rId3" Type="http://schemas.openxmlformats.org/officeDocument/2006/relationships/theme" Target="../theme/theme1.xml"  /></Relationships>
</file>

<file path=ppt/slideMasters/slideMaster1.xml><?xml version="1.0" encoding="utf-8"?>
<p:sld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Office 테마">
    <p:bg>
      <p:bgPr shadeToTitle="0"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 idx="0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맑은 고딕"/>
                <a:ea typeface="맑은 고딕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맑은 고딕"/>
                <a:ea typeface="맑은 고딕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맑은 고딕"/>
                <a:ea typeface="맑은 고딕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맑은 고딕"/>
                <a:ea typeface="맑은 고딕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맑은 고딕"/>
                <a:ea typeface="맑은 고딕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맑은 고딕"/>
                <a:ea typeface="맑은 고딕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맑은 고딕"/>
                <a:ea typeface="맑은 고딕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맑은 고딕"/>
                <a:ea typeface="맑은 고딕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맑은 고딕"/>
                <a:ea typeface="맑은 고딕"/>
                <a:cs typeface="Calibri"/>
                <a:sym typeface="Calibri"/>
              </a:defRPr>
            </a:lvl9pPr>
          </a:lstStyle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맑은 고딕"/>
                <a:ea typeface="맑은 고딕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맑은 고딕"/>
                <a:ea typeface="맑은 고딕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맑은 고딕"/>
                <a:ea typeface="맑은 고딕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맑은 고딕"/>
                <a:ea typeface="맑은 고딕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맑은 고딕"/>
                <a:ea typeface="맑은 고딕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맑은 고딕"/>
                <a:ea typeface="맑은 고딕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맑은 고딕"/>
                <a:ea typeface="맑은 고딕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맑은 고딕"/>
                <a:ea typeface="맑은 고딕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맑은 고딕"/>
                <a:ea typeface="맑은 고딕"/>
                <a:cs typeface="Calibri"/>
                <a:sym typeface="Calibri"/>
              </a:defRPr>
            </a:lvl9pPr>
          </a:lstStyle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맑은 고딕"/>
                <a:ea typeface="맑은 고딕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맑은 고딕"/>
                <a:ea typeface="맑은 고딕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맑은 고딕"/>
                <a:ea typeface="맑은 고딕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맑은 고딕"/>
                <a:ea typeface="맑은 고딕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맑은 고딕"/>
                <a:ea typeface="맑은 고딕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맑은 고딕"/>
                <a:ea typeface="맑은 고딕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맑은 고딕"/>
                <a:ea typeface="맑은 고딕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맑은 고딕"/>
                <a:ea typeface="맑은 고딕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맑은 고딕"/>
                <a:ea typeface="맑은 고딕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ko-K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1" r:id="rId2"/>
  </p:sldLayoutIdLst>
  <p:transition xmlns:mc="http://schemas.openxmlformats.org/markup-compatibility/2006" xmlns:hp="http://schemas.haansoft.com/office/presentation/8.0" mc:Ignorable="hp" hp:hslDur="500"/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맑은 고딕"/>
          <a:ea typeface="맑은 고딕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맑은 고딕"/>
          <a:ea typeface="맑은 고딕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맑은 고딕"/>
          <a:ea typeface="맑은 고딕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맑은 고딕"/>
          <a:ea typeface="맑은 고딕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맑은 고딕"/>
          <a:ea typeface="맑은 고딕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맑은 고딕"/>
          <a:ea typeface="맑은 고딕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맑은 고딕"/>
          <a:ea typeface="맑은 고딕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맑은 고딕"/>
          <a:ea typeface="맑은 고딕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맑은 고딕"/>
          <a:ea typeface="맑은 고딕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맑은 고딕"/>
          <a:ea typeface="맑은 고딕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맑은 고딕"/>
          <a:ea typeface="맑은 고딕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맑은 고딕"/>
          <a:ea typeface="맑은 고딕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맑은 고딕"/>
          <a:ea typeface="맑은 고딕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맑은 고딕"/>
          <a:ea typeface="맑은 고딕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맑은 고딕"/>
          <a:ea typeface="맑은 고딕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맑은 고딕"/>
          <a:ea typeface="맑은 고딕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맑은 고딕"/>
          <a:ea typeface="맑은 고딕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맑은 고딕"/>
          <a:ea typeface="맑은 고딕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2" Type="http://schemas.openxmlformats.org/officeDocument/2006/relationships/slideLayout" Target="../slideLayouts/slideLayout1.xml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10.xml"  /><Relationship Id="rId3" Type="http://schemas.openxmlformats.org/officeDocument/2006/relationships/image" Target="../media/image12.png"  /><Relationship Id="rId4" Type="http://schemas.openxmlformats.org/officeDocument/2006/relationships/image" Target="../media/image22.png"  /><Relationship Id="rId5" Type="http://schemas.openxmlformats.org/officeDocument/2006/relationships/image" Target="../media/image23.png"  /><Relationship Id="rId6" Type="http://schemas.openxmlformats.org/officeDocument/2006/relationships/image" Target="../media/image24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11.xml"  /><Relationship Id="rId3" Type="http://schemas.openxmlformats.org/officeDocument/2006/relationships/image" Target="../media/image25.png"  /><Relationship Id="rId4" Type="http://schemas.openxmlformats.org/officeDocument/2006/relationships/image" Target="../media/image26.png"  /><Relationship Id="rId5" Type="http://schemas.openxmlformats.org/officeDocument/2006/relationships/image" Target="../media/image27.png"  /><Relationship Id="rId6" Type="http://schemas.openxmlformats.org/officeDocument/2006/relationships/image" Target="../media/image28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12.xml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4.png"  /><Relationship Id="rId4" Type="http://schemas.openxmlformats.org/officeDocument/2006/relationships/image" Target="../media/image5.png"  /><Relationship Id="rId5" Type="http://schemas.openxmlformats.org/officeDocument/2006/relationships/image" Target="../media/image5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6.png"  /><Relationship Id="rId4" Type="http://schemas.openxmlformats.org/officeDocument/2006/relationships/image" Target="../media/image7.png"  /><Relationship Id="rId5" Type="http://schemas.openxmlformats.org/officeDocument/2006/relationships/image" Target="../media/image8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4.xml"  /><Relationship Id="rId3" Type="http://schemas.openxmlformats.org/officeDocument/2006/relationships/image" Target="../media/image9.png"  /><Relationship Id="rId4" Type="http://schemas.openxmlformats.org/officeDocument/2006/relationships/image" Target="../media/image10.png"  /><Relationship Id="rId5" Type="http://schemas.openxmlformats.org/officeDocument/2006/relationships/image" Target="../media/image11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5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12.png"  /><Relationship Id="rId4" Type="http://schemas.openxmlformats.org/officeDocument/2006/relationships/image" Target="../media/image13.png"  /><Relationship Id="rId5" Type="http://schemas.openxmlformats.org/officeDocument/2006/relationships/image" Target="../media/image14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6.xml"  /><Relationship Id="rId3" Type="http://schemas.openxmlformats.org/officeDocument/2006/relationships/image" Target="../media/image15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7.xml"  /><Relationship Id="rId2" Type="http://schemas.openxmlformats.org/officeDocument/2006/relationships/slideLayout" Target="../slideLayouts/slideLayout1.xml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8.xml"  /><Relationship Id="rId3" Type="http://schemas.openxmlformats.org/officeDocument/2006/relationships/image" Target="../media/image16.png"  /><Relationship Id="rId4" Type="http://schemas.openxmlformats.org/officeDocument/2006/relationships/image" Target="../media/image17.png"  /><Relationship Id="rId5" Type="http://schemas.openxmlformats.org/officeDocument/2006/relationships/image" Target="../media/image18.png"  /><Relationship Id="rId6" Type="http://schemas.openxmlformats.org/officeDocument/2006/relationships/image" Target="../media/image19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9.xml"  /><Relationship Id="rId3" Type="http://schemas.openxmlformats.org/officeDocument/2006/relationships/image" Target="../media/image20.png"  /><Relationship Id="rId4" Type="http://schemas.openxmlformats.org/officeDocument/2006/relationships/image" Target="../media/image21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1" y="3174"/>
            <a:ext cx="9906000" cy="3806825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 b="0" i="0" u="none" strike="noStrike" cap="none">
              <a:solidFill>
                <a:schemeClr val="lt1"/>
              </a:solidFill>
              <a:latin typeface="맑은 고딕"/>
              <a:ea typeface="맑은 고딕"/>
              <a:cs typeface="Calibri"/>
              <a:sym typeface="Calibri"/>
            </a:endParaRPr>
          </a:p>
        </p:txBody>
      </p:sp>
      <p:sp>
        <p:nvSpPr>
          <p:cNvPr id="27" name="Google Shape;27;p4"/>
          <p:cNvSpPr/>
          <p:nvPr/>
        </p:nvSpPr>
        <p:spPr>
          <a:xfrm>
            <a:off x="0" y="1080649"/>
            <a:ext cx="9906000" cy="4304100"/>
          </a:xfrm>
          <a:prstGeom prst="rect">
            <a:avLst/>
          </a:prstGeom>
          <a:solidFill>
            <a:srgbClr val="1c4587"/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 b="0" i="0" u="none" strike="noStrike" cap="none">
              <a:solidFill>
                <a:schemeClr val="lt1"/>
              </a:solidFill>
              <a:latin typeface="맑은 고딕"/>
              <a:ea typeface="맑은 고딕"/>
              <a:cs typeface="Calibri"/>
              <a:sym typeface="Calibri"/>
            </a:endParaRPr>
          </a:p>
        </p:txBody>
      </p:sp>
      <p:sp>
        <p:nvSpPr>
          <p:cNvPr id="28" name="Google Shape;28;p4"/>
          <p:cNvSpPr txBox="1"/>
          <p:nvPr/>
        </p:nvSpPr>
        <p:spPr>
          <a:xfrm>
            <a:off x="0" y="1285144"/>
            <a:ext cx="9812190" cy="263912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sz="1800" b="1" i="0" u="none" strike="noStrike" cap="none">
                <a:solidFill>
                  <a:schemeClr val="lt1"/>
                </a:solidFill>
                <a:latin typeface="맑은 고딕"/>
                <a:ea typeface="맑은 고딕"/>
                <a:cs typeface="Calibri"/>
                <a:sym typeface="Calibri"/>
              </a:rPr>
              <a:t>     </a:t>
            </a:r>
            <a:r>
              <a:rPr lang="ko-KR" sz="1400" b="1" i="0" u="none" strike="noStrike" cap="none">
                <a:solidFill>
                  <a:schemeClr val="lt1"/>
                </a:solidFill>
                <a:latin typeface="맑은 고딕"/>
                <a:ea typeface="맑은 고딕"/>
                <a:cs typeface="Calibri"/>
                <a:sym typeface="Calibri"/>
              </a:rPr>
              <a:t>청년 AI · Big data 아카데미 9기  </a:t>
            </a:r>
            <a:endParaRPr lang="ko-KR" sz="1400" b="1" i="0" u="none" strike="noStrike" cap="none">
              <a:solidFill>
                <a:schemeClr val="lt1"/>
              </a:solidFill>
              <a:latin typeface="맑은 고딕"/>
              <a:ea typeface="맑은 고딕"/>
              <a:cs typeface="Calibri"/>
              <a:sym typeface="Calibri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sz="5400" b="1">
                <a:solidFill>
                  <a:schemeClr val="lt1"/>
                </a:solidFill>
                <a:latin typeface="맑은 고딕"/>
                <a:ea typeface="맑은 고딕"/>
                <a:cs typeface="Calibri"/>
                <a:sym typeface="Calibri"/>
              </a:rPr>
              <a:t>   </a:t>
            </a:r>
            <a:r>
              <a:rPr lang="ko-KR" sz="4800" b="1">
                <a:solidFill>
                  <a:schemeClr val="lt1"/>
                </a:solidFill>
                <a:latin typeface="맑은 고딕"/>
                <a:ea typeface="맑은 고딕"/>
                <a:cs typeface="Calibri"/>
                <a:sym typeface="Calibri"/>
              </a:rPr>
              <a:t>실시간 홈페이지 판독을 통한</a:t>
            </a:r>
            <a:r>
              <a:rPr lang="ko-KR" sz="5400" b="1">
                <a:solidFill>
                  <a:schemeClr val="lt1"/>
                </a:solidFill>
                <a:latin typeface="맑은 고딕"/>
                <a:ea typeface="맑은 고딕"/>
                <a:cs typeface="Calibri"/>
                <a:sym typeface="Calibri"/>
              </a:rPr>
              <a:t> </a:t>
            </a:r>
            <a:endParaRPr lang="ko-KR" sz="4800" b="1" i="0" u="none" strike="noStrike" cap="none">
              <a:solidFill>
                <a:schemeClr val="lt1"/>
              </a:solidFill>
              <a:latin typeface="맑은 고딕"/>
              <a:ea typeface="맑은 고딕"/>
              <a:cs typeface="Calibri"/>
              <a:sym typeface="Calibri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4800" b="1" i="0" u="none" strike="noStrike" cap="none">
                <a:solidFill>
                  <a:schemeClr val="lt1"/>
                </a:solidFill>
                <a:latin typeface="맑은 고딕"/>
                <a:ea typeface="맑은 고딕"/>
                <a:cs typeface="Calibri"/>
                <a:sym typeface="Calibri"/>
              </a:rPr>
              <a:t>                   </a:t>
            </a:r>
            <a:r>
              <a:rPr lang="ko-KR" sz="4800" b="1" i="0" u="none" strike="noStrike" cap="none">
                <a:solidFill>
                  <a:schemeClr val="lt1"/>
                </a:solidFill>
                <a:latin typeface="맑은 고딕"/>
                <a:ea typeface="맑은 고딕"/>
                <a:cs typeface="Calibri"/>
                <a:sym typeface="Calibri"/>
              </a:rPr>
              <a:t>유해 사이트</a:t>
            </a:r>
            <a:r>
              <a:rPr lang="ko-KR" sz="4800" b="1">
                <a:solidFill>
                  <a:schemeClr val="lt1"/>
                </a:solidFill>
                <a:latin typeface="맑은 고딕"/>
                <a:ea typeface="맑은 고딕"/>
                <a:cs typeface="Calibri"/>
                <a:sym typeface="Calibri"/>
              </a:rPr>
              <a:t> </a:t>
            </a:r>
            <a:r>
              <a:rPr lang="ko-KR" sz="4800" b="1" i="0" u="none" strike="noStrike" cap="none">
                <a:solidFill>
                  <a:schemeClr val="lt1"/>
                </a:solidFill>
                <a:latin typeface="맑은 고딕"/>
                <a:ea typeface="맑은 고딕"/>
                <a:cs typeface="Calibri"/>
                <a:sym typeface="Calibri"/>
              </a:rPr>
              <a:t>탐지</a:t>
            </a:r>
            <a:r>
              <a:rPr lang="ko-KR" sz="4800" b="1">
                <a:solidFill>
                  <a:schemeClr val="lt1"/>
                </a:solidFill>
                <a:latin typeface="맑은 고딕"/>
                <a:ea typeface="맑은 고딕"/>
                <a:cs typeface="Calibri"/>
                <a:sym typeface="Calibri"/>
              </a:rPr>
              <a:t> AI</a:t>
            </a:r>
            <a:endParaRPr lang="ko-KR" sz="4800" b="1">
              <a:solidFill>
                <a:schemeClr val="lt1"/>
              </a:solidFill>
              <a:latin typeface="맑은 고딕"/>
              <a:ea typeface="맑은 고딕"/>
              <a:cs typeface="Calibri"/>
              <a:sym typeface="Calibri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>
              <a:latin typeface="맑은 고딕"/>
              <a:ea typeface="맑은 고딕"/>
            </a:endParaRPr>
          </a:p>
        </p:txBody>
      </p:sp>
      <p:sp>
        <p:nvSpPr>
          <p:cNvPr id="29" name="Google Shape;29;p4"/>
          <p:cNvSpPr txBox="1"/>
          <p:nvPr/>
        </p:nvSpPr>
        <p:spPr>
          <a:xfrm>
            <a:off x="1542450" y="4455911"/>
            <a:ext cx="6821100" cy="519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sz="2400" b="1" i="0" u="none" strike="noStrike" cap="none">
                <a:solidFill>
                  <a:schemeClr val="lt1"/>
                </a:solidFill>
                <a:latin typeface="맑은 고딕"/>
                <a:ea typeface="맑은 고딕"/>
                <a:cs typeface="Calibri"/>
                <a:sym typeface="Calibri"/>
              </a:rPr>
              <a:t>B반/4조</a:t>
            </a:r>
            <a:endParaRPr lang="ko-KR" sz="2400" b="1" i="0" u="none" strike="noStrike" cap="none">
              <a:solidFill>
                <a:schemeClr val="lt1"/>
              </a:solidFill>
              <a:latin typeface="맑은 고딕"/>
              <a:ea typeface="맑은 고딕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/>
            </a:pPr>
            <a:r>
              <a:rPr lang="ko-KR" sz="1600" b="1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rPr>
              <a:t>강은석 김성실 원정아 이지윤 최영용 최지선</a:t>
            </a:r>
            <a:endParaRPr lang="ko-KR" sz="1600" b="1">
              <a:solidFill>
                <a:srgbClr val="ffffff"/>
              </a:solidFill>
              <a:latin typeface="맑은 고딕"/>
              <a:ea typeface="맑은 고딕"/>
              <a:cs typeface="맑은 고딕"/>
              <a:sym typeface="맑은 고딕"/>
            </a:endParaRPr>
          </a:p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sz="2400" b="1">
              <a:solidFill>
                <a:schemeClr val="lt1"/>
              </a:solidFill>
              <a:latin typeface="맑은 고딕"/>
              <a:ea typeface="맑은 고딕"/>
              <a:cs typeface="Calibri"/>
              <a:sym typeface="Calibri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sz="2400" b="1" i="0" u="none" strike="noStrike" cap="none">
                <a:solidFill>
                  <a:schemeClr val="lt1"/>
                </a:solidFill>
                <a:latin typeface="맑은 고딕"/>
                <a:ea typeface="맑은 고딕"/>
                <a:cs typeface="Calibri"/>
                <a:sym typeface="Calibri"/>
              </a:rPr>
              <a:t> </a:t>
            </a:r>
            <a:endParaRPr>
              <a:latin typeface="맑은 고딕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3"/>
          <p:cNvSpPr/>
          <p:nvPr/>
        </p:nvSpPr>
        <p:spPr>
          <a:xfrm>
            <a:off x="392800" y="1541225"/>
            <a:ext cx="4329000" cy="713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3"/>
          <p:cNvSpPr/>
          <p:nvPr/>
        </p:nvSpPr>
        <p:spPr>
          <a:xfrm>
            <a:off x="0" y="0"/>
            <a:ext cx="9906000" cy="1055100"/>
          </a:xfrm>
          <a:prstGeom prst="rect">
            <a:avLst/>
          </a:prstGeom>
          <a:solidFill>
            <a:srgbClr val="1C458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13"/>
          <p:cNvSpPr txBox="1"/>
          <p:nvPr/>
        </p:nvSpPr>
        <p:spPr>
          <a:xfrm>
            <a:off x="302739" y="312542"/>
            <a:ext cx="6137852" cy="57496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3. 기술 소개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41" name="Google Shape;141;p13"/>
          <p:cNvSpPr txBox="1"/>
          <p:nvPr/>
        </p:nvSpPr>
        <p:spPr>
          <a:xfrm>
            <a:off x="371550" y="1541075"/>
            <a:ext cx="1547400" cy="8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300">
                <a:latin typeface="Calibri"/>
                <a:ea typeface="Calibri"/>
                <a:cs typeface="Calibri"/>
                <a:sym typeface="Calibri"/>
              </a:rPr>
              <a:t>CNN</a:t>
            </a:r>
            <a:endParaRPr sz="33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p13"/>
          <p:cNvSpPr txBox="1"/>
          <p:nvPr/>
        </p:nvSpPr>
        <p:spPr>
          <a:xfrm>
            <a:off x="380525" y="3102213"/>
            <a:ext cx="1547400" cy="8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300">
                <a:latin typeface="Calibri"/>
                <a:ea typeface="Calibri"/>
                <a:cs typeface="Calibri"/>
                <a:sym typeface="Calibri"/>
              </a:rPr>
              <a:t>LSTM</a:t>
            </a:r>
            <a:endParaRPr sz="3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p13"/>
          <p:cNvSpPr txBox="1"/>
          <p:nvPr/>
        </p:nvSpPr>
        <p:spPr>
          <a:xfrm>
            <a:off x="452795" y="4854625"/>
            <a:ext cx="1547400" cy="8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300">
                <a:latin typeface="Calibri"/>
                <a:ea typeface="Calibri"/>
                <a:cs typeface="Calibri"/>
                <a:sym typeface="Calibri"/>
              </a:rPr>
              <a:t>TTS</a:t>
            </a:r>
            <a:endParaRPr sz="3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p13"/>
          <p:cNvSpPr txBox="1"/>
          <p:nvPr/>
        </p:nvSpPr>
        <p:spPr>
          <a:xfrm>
            <a:off x="2289175" y="1684763"/>
            <a:ext cx="2471700" cy="42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latin typeface="Calibri"/>
                <a:ea typeface="Calibri"/>
                <a:cs typeface="Calibri"/>
                <a:sym typeface="Calibri"/>
              </a:rPr>
              <a:t>image -&gt; word</a:t>
            </a:r>
            <a:endParaRPr b="1" sz="20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5" name="Google Shape;145;p13"/>
          <p:cNvPicPr preferRelativeResize="0"/>
          <p:nvPr/>
        </p:nvPicPr>
        <p:blipFill rotWithShape="1">
          <a:blip r:embed="rId3">
            <a:alphaModFix/>
          </a:blip>
          <a:srcRect b="-107700" l="-160490" r="160489" t="107700"/>
          <a:stretch/>
        </p:blipFill>
        <p:spPr>
          <a:xfrm>
            <a:off x="-190113" y="3967100"/>
            <a:ext cx="3486125" cy="126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51451" y="2925199"/>
            <a:ext cx="3658100" cy="1400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13"/>
          <p:cNvPicPr preferRelativeResize="0"/>
          <p:nvPr/>
        </p:nvPicPr>
        <p:blipFill rotWithShape="1">
          <a:blip r:embed="rId5">
            <a:alphaModFix/>
          </a:blip>
          <a:srcRect b="32067" l="56062" r="16823" t="27273"/>
          <a:stretch/>
        </p:blipFill>
        <p:spPr>
          <a:xfrm>
            <a:off x="5351450" y="4687000"/>
            <a:ext cx="4023725" cy="1697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51450" y="1247600"/>
            <a:ext cx="3658094" cy="1323975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13"/>
          <p:cNvSpPr txBox="1"/>
          <p:nvPr/>
        </p:nvSpPr>
        <p:spPr>
          <a:xfrm>
            <a:off x="2250150" y="3162463"/>
            <a:ext cx="2471700" cy="42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latin typeface="Calibri"/>
                <a:ea typeface="Calibri"/>
                <a:cs typeface="Calibri"/>
                <a:sym typeface="Calibri"/>
              </a:rPr>
              <a:t>words</a:t>
            </a:r>
            <a:r>
              <a:rPr b="1" lang="ko-KR" sz="2000">
                <a:latin typeface="Calibri"/>
                <a:ea typeface="Calibri"/>
                <a:cs typeface="Calibri"/>
                <a:sym typeface="Calibri"/>
              </a:rPr>
              <a:t> -&gt; sentence</a:t>
            </a:r>
            <a:endParaRPr b="1"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13"/>
          <p:cNvSpPr txBox="1"/>
          <p:nvPr/>
        </p:nvSpPr>
        <p:spPr>
          <a:xfrm>
            <a:off x="2211375" y="4938088"/>
            <a:ext cx="2471700" cy="42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latin typeface="Calibri"/>
                <a:ea typeface="Calibri"/>
                <a:cs typeface="Calibri"/>
                <a:sym typeface="Calibri"/>
              </a:rPr>
              <a:t>sentence -&gt;</a:t>
            </a:r>
            <a:r>
              <a:rPr b="1" lang="ko-KR" sz="2000">
                <a:latin typeface="Calibri"/>
                <a:ea typeface="Calibri"/>
                <a:cs typeface="Calibri"/>
                <a:sym typeface="Calibri"/>
              </a:rPr>
              <a:t> speech</a:t>
            </a:r>
            <a:endParaRPr b="1"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13"/>
          <p:cNvSpPr txBox="1"/>
          <p:nvPr/>
        </p:nvSpPr>
        <p:spPr>
          <a:xfrm>
            <a:off x="391375" y="2341200"/>
            <a:ext cx="6114900" cy="71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Calibri"/>
                <a:ea typeface="Calibri"/>
                <a:cs typeface="Calibri"/>
                <a:sym typeface="Calibri"/>
              </a:rPr>
              <a:t>데이터를합성곱을 이용하여 classification 하는 모델 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Calibri"/>
                <a:ea typeface="Calibri"/>
                <a:cs typeface="Calibri"/>
                <a:sym typeface="Calibri"/>
              </a:rPr>
              <a:t>-&gt;이미지 데이터를 받아 물체 인식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13"/>
          <p:cNvSpPr txBox="1"/>
          <p:nvPr/>
        </p:nvSpPr>
        <p:spPr>
          <a:xfrm>
            <a:off x="391375" y="3892963"/>
            <a:ext cx="6114900" cy="71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Calibri"/>
                <a:ea typeface="Calibri"/>
                <a:cs typeface="Calibri"/>
                <a:sym typeface="Calibri"/>
              </a:rPr>
              <a:t>연속되는 모델을 사용하는 RNN에서 발전된 모델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Calibri"/>
                <a:ea typeface="Calibri"/>
                <a:cs typeface="Calibri"/>
                <a:sym typeface="Calibri"/>
              </a:rPr>
              <a:t>-&gt;CNN으로 부터 받은 값으로 sentence 생성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13"/>
          <p:cNvSpPr txBox="1"/>
          <p:nvPr/>
        </p:nvSpPr>
        <p:spPr>
          <a:xfrm>
            <a:off x="315175" y="5696125"/>
            <a:ext cx="6114900" cy="71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Calibri"/>
                <a:ea typeface="Calibri"/>
                <a:cs typeface="Calibri"/>
                <a:sym typeface="Calibri"/>
              </a:rPr>
              <a:t>사람의 목소리를 분석하여 텍스트를 사운드로 변환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Calibri"/>
                <a:ea typeface="Calibri"/>
                <a:cs typeface="Calibri"/>
                <a:sym typeface="Calibri"/>
              </a:rPr>
              <a:t>-&gt;LSTM에서 나온 문장을 자연스로운 사람의 음성으로변환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p13"/>
          <p:cNvSpPr/>
          <p:nvPr/>
        </p:nvSpPr>
        <p:spPr>
          <a:xfrm>
            <a:off x="392800" y="3117088"/>
            <a:ext cx="4329000" cy="713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13"/>
          <p:cNvSpPr/>
          <p:nvPr/>
        </p:nvSpPr>
        <p:spPr>
          <a:xfrm>
            <a:off x="392800" y="4869688"/>
            <a:ext cx="4329000" cy="713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4"/>
          <p:cNvSpPr/>
          <p:nvPr/>
        </p:nvSpPr>
        <p:spPr>
          <a:xfrm>
            <a:off x="0" y="0"/>
            <a:ext cx="9906000" cy="1055100"/>
          </a:xfrm>
          <a:prstGeom prst="rect">
            <a:avLst/>
          </a:prstGeom>
          <a:solidFill>
            <a:srgbClr val="1C458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14"/>
          <p:cNvSpPr txBox="1"/>
          <p:nvPr/>
        </p:nvSpPr>
        <p:spPr>
          <a:xfrm>
            <a:off x="622900" y="6033300"/>
            <a:ext cx="8612400" cy="57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latin typeface="Calibri"/>
                <a:ea typeface="Calibri"/>
                <a:cs typeface="Calibri"/>
                <a:sym typeface="Calibri"/>
              </a:rPr>
              <a:t>딥러닝을 활용한 이미지 상황 인식 모델  &amp; 음성합성(TTS)를 이용한 장면 설명 모델 </a:t>
            </a:r>
            <a:endParaRPr b="1"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3" name="Google Shape;163;p14"/>
          <p:cNvPicPr preferRelativeResize="0"/>
          <p:nvPr/>
        </p:nvPicPr>
        <p:blipFill rotWithShape="1">
          <a:blip r:embed="rId3">
            <a:alphaModFix/>
          </a:blip>
          <a:srcRect b="19897" l="50330" r="18195" t="11131"/>
          <a:stretch/>
        </p:blipFill>
        <p:spPr>
          <a:xfrm>
            <a:off x="85725" y="1268750"/>
            <a:ext cx="2951395" cy="2561074"/>
          </a:xfrm>
          <a:prstGeom prst="rect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64" name="Google Shape;164;p14"/>
          <p:cNvSpPr txBox="1"/>
          <p:nvPr/>
        </p:nvSpPr>
        <p:spPr>
          <a:xfrm>
            <a:off x="302739" y="312542"/>
            <a:ext cx="6138000" cy="57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r>
              <a:rPr b="1" lang="ko-KR"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. 동작방식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165" name="Google Shape;16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2900" y="4293875"/>
            <a:ext cx="2137550" cy="1202375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14"/>
          <p:cNvSpPr txBox="1"/>
          <p:nvPr/>
        </p:nvSpPr>
        <p:spPr>
          <a:xfrm>
            <a:off x="215975" y="5404475"/>
            <a:ext cx="2951400" cy="3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Calibri"/>
                <a:ea typeface="Calibri"/>
                <a:cs typeface="Calibri"/>
                <a:sym typeface="Calibri"/>
              </a:rPr>
              <a:t>input image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7" name="Google Shape;167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44826" y="1817100"/>
            <a:ext cx="4762500" cy="1428750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14"/>
          <p:cNvSpPr/>
          <p:nvPr/>
        </p:nvSpPr>
        <p:spPr>
          <a:xfrm>
            <a:off x="2851950" y="4742325"/>
            <a:ext cx="541500" cy="339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14"/>
          <p:cNvSpPr txBox="1"/>
          <p:nvPr/>
        </p:nvSpPr>
        <p:spPr>
          <a:xfrm>
            <a:off x="3545850" y="4293875"/>
            <a:ext cx="3089100" cy="1202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>
                <a:solidFill>
                  <a:schemeClr val="dk1"/>
                </a:solidFill>
              </a:rPr>
              <a:t>“</a:t>
            </a:r>
            <a:r>
              <a:rPr lang="ko-KR" sz="1700">
                <a:solidFill>
                  <a:schemeClr val="dk1"/>
                </a:solidFill>
              </a:rPr>
              <a:t>a man is holding a dog on a leash”</a:t>
            </a:r>
            <a:endParaRPr sz="1700">
              <a:solidFill>
                <a:schemeClr val="dk1"/>
              </a:solidFill>
            </a:endParaRPr>
          </a:p>
        </p:txBody>
      </p:sp>
      <p:sp>
        <p:nvSpPr>
          <p:cNvPr id="170" name="Google Shape;170;p14"/>
          <p:cNvSpPr/>
          <p:nvPr/>
        </p:nvSpPr>
        <p:spPr>
          <a:xfrm>
            <a:off x="6814350" y="4742325"/>
            <a:ext cx="541500" cy="339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14"/>
          <p:cNvSpPr txBox="1"/>
          <p:nvPr/>
        </p:nvSpPr>
        <p:spPr>
          <a:xfrm>
            <a:off x="3614700" y="5404475"/>
            <a:ext cx="2951400" cy="3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Calibri"/>
                <a:ea typeface="Calibri"/>
                <a:cs typeface="Calibri"/>
                <a:sym typeface="Calibri"/>
              </a:rPr>
              <a:t>context sentence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2" name="Google Shape;172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35250" y="4217675"/>
            <a:ext cx="1350825" cy="1350825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14"/>
          <p:cNvSpPr txBox="1"/>
          <p:nvPr/>
        </p:nvSpPr>
        <p:spPr>
          <a:xfrm>
            <a:off x="6734963" y="5425913"/>
            <a:ext cx="2951400" cy="3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Calibri"/>
                <a:ea typeface="Calibri"/>
                <a:cs typeface="Calibri"/>
                <a:sym typeface="Calibri"/>
              </a:rPr>
              <a:t>speech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p14"/>
          <p:cNvSpPr/>
          <p:nvPr/>
        </p:nvSpPr>
        <p:spPr>
          <a:xfrm>
            <a:off x="3156750" y="2197088"/>
            <a:ext cx="194100" cy="705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14"/>
          <p:cNvSpPr txBox="1"/>
          <p:nvPr/>
        </p:nvSpPr>
        <p:spPr>
          <a:xfrm flipH="1" rot="2747">
            <a:off x="3474849" y="2375510"/>
            <a:ext cx="1126200" cy="339600"/>
          </a:xfrm>
          <a:prstGeom prst="rect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latin typeface="Calibri"/>
                <a:ea typeface="Calibri"/>
                <a:cs typeface="Calibri"/>
                <a:sym typeface="Calibri"/>
              </a:rPr>
              <a:t>sentence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14"/>
          <p:cNvSpPr/>
          <p:nvPr/>
        </p:nvSpPr>
        <p:spPr>
          <a:xfrm>
            <a:off x="4756950" y="2197088"/>
            <a:ext cx="194100" cy="705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77" name="Google Shape;177;p14"/>
          <p:cNvCxnSpPr/>
          <p:nvPr/>
        </p:nvCxnSpPr>
        <p:spPr>
          <a:xfrm>
            <a:off x="157875" y="3986525"/>
            <a:ext cx="9453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5"/>
          <p:cNvSpPr/>
          <p:nvPr/>
        </p:nvSpPr>
        <p:spPr>
          <a:xfrm>
            <a:off x="0" y="1080649"/>
            <a:ext cx="9906000" cy="4304100"/>
          </a:xfrm>
          <a:prstGeom prst="rect">
            <a:avLst/>
          </a:prstGeom>
          <a:solidFill>
            <a:srgbClr val="1C458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p15"/>
          <p:cNvSpPr/>
          <p:nvPr/>
        </p:nvSpPr>
        <p:spPr>
          <a:xfrm>
            <a:off x="1" y="3174"/>
            <a:ext cx="9906000" cy="380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15"/>
          <p:cNvSpPr/>
          <p:nvPr/>
        </p:nvSpPr>
        <p:spPr>
          <a:xfrm>
            <a:off x="0" y="1080655"/>
            <a:ext cx="9906000" cy="3707100"/>
          </a:xfrm>
          <a:prstGeom prst="rect">
            <a:avLst/>
          </a:prstGeom>
          <a:solidFill>
            <a:srgbClr val="1C458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Google Shape;185;p15"/>
          <p:cNvSpPr txBox="1"/>
          <p:nvPr/>
        </p:nvSpPr>
        <p:spPr>
          <a:xfrm>
            <a:off x="0" y="1080650"/>
            <a:ext cx="9859200" cy="430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Thank you</a:t>
            </a:r>
            <a:endParaRPr sz="8700"/>
          </a:p>
        </p:txBody>
      </p:sp>
      <p:sp>
        <p:nvSpPr>
          <p:cNvPr id="186" name="Google Shape;186;p15"/>
          <p:cNvSpPr txBox="1"/>
          <p:nvPr/>
        </p:nvSpPr>
        <p:spPr>
          <a:xfrm>
            <a:off x="1542442" y="4543497"/>
            <a:ext cx="68211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"/>
          <p:cNvSpPr/>
          <p:nvPr/>
        </p:nvSpPr>
        <p:spPr>
          <a:xfrm>
            <a:off x="0" y="0"/>
            <a:ext cx="9906000" cy="1055100"/>
          </a:xfrm>
          <a:prstGeom prst="rect">
            <a:avLst/>
          </a:prstGeom>
          <a:solidFill>
            <a:srgbClr val="1c4587"/>
          </a:solidFill>
          <a:ln w="9525" cap="flat" cmpd="sng">
            <a:solidFill>
              <a:schemeClr val="dk2"/>
            </a:solidFill>
            <a:prstDash val="solid"/>
            <a:round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>
              <a:latin typeface="맑은 고딕"/>
              <a:ea typeface="맑은 고딕"/>
            </a:endParaRPr>
          </a:p>
        </p:txBody>
      </p:sp>
      <p:sp>
        <p:nvSpPr>
          <p:cNvPr id="36" name="Google Shape;36;p5"/>
          <p:cNvSpPr txBox="1"/>
          <p:nvPr/>
        </p:nvSpPr>
        <p:spPr>
          <a:xfrm>
            <a:off x="302739" y="312542"/>
            <a:ext cx="6138000" cy="5751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sz="2400" b="1" i="0" u="none" strike="noStrike" cap="none">
                <a:solidFill>
                  <a:schemeClr val="lt1"/>
                </a:solidFill>
                <a:latin typeface="맑은 고딕"/>
                <a:ea typeface="맑은 고딕"/>
                <a:cs typeface="Calibri"/>
                <a:sym typeface="Calibri"/>
              </a:rPr>
              <a:t>1. 주제 선정 배경</a:t>
            </a:r>
            <a:endParaRPr>
              <a:latin typeface="맑은 고딕"/>
              <a:ea typeface="맑은 고딕"/>
            </a:endParaRPr>
          </a:p>
        </p:txBody>
      </p:sp>
      <p:sp>
        <p:nvSpPr>
          <p:cNvPr id="37" name="Google Shape;37;p5"/>
          <p:cNvSpPr/>
          <p:nvPr/>
        </p:nvSpPr>
        <p:spPr>
          <a:xfrm>
            <a:off x="235175" y="4910475"/>
            <a:ext cx="9216600" cy="10551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sz="1800">
                <a:latin typeface="맑은 고딕"/>
                <a:ea typeface="맑은 고딕"/>
                <a:cs typeface="Calibri"/>
                <a:sym typeface="Calibri"/>
              </a:rPr>
              <a:t>전문가 “</a:t>
            </a:r>
            <a:r>
              <a:rPr lang="ko-KR" sz="1800">
                <a:solidFill>
                  <a:srgbClr val="333333"/>
                </a:solidFill>
                <a:latin typeface="맑은 고딕"/>
                <a:ea typeface="맑은 고딕"/>
                <a:cs typeface="맑은 고딕"/>
                <a:sym typeface="맑은 고딕"/>
              </a:rPr>
              <a:t>범죄 생태계가 바뀌면서 청소년 범죄도 늘어났다”</a:t>
            </a:r>
            <a:endParaRPr lang="ko-KR" sz="1800">
              <a:solidFill>
                <a:srgbClr val="333333"/>
              </a:solidFill>
              <a:latin typeface="맑은 고딕"/>
              <a:ea typeface="맑은 고딕"/>
              <a:cs typeface="맑은 고딕"/>
              <a:sym typeface="맑은 고딕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sz="1800">
                <a:latin typeface="맑은 고딕"/>
                <a:ea typeface="맑은 고딕"/>
                <a:cs typeface="Calibri"/>
                <a:sym typeface="Calibri"/>
              </a:rPr>
              <a:t>정보화 시대로 접어들면서 어린아이 및 청소년도 범죄 관련 사건·정보·수단 등을 </a:t>
            </a:r>
            <a:endParaRPr lang="ko-KR" sz="1800">
              <a:latin typeface="맑은 고딕"/>
              <a:ea typeface="맑은 고딕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sz="1800">
                <a:latin typeface="맑은 고딕"/>
                <a:ea typeface="맑은 고딕"/>
                <a:cs typeface="Calibri"/>
                <a:sym typeface="Calibri"/>
              </a:rPr>
              <a:t>쉽게 접하기 때문에 범죄를 일으키기 쉬운 환경이 됨.</a:t>
            </a:r>
            <a:endParaRPr sz="1800" b="0" i="0" u="none" strike="noStrike" cap="none">
              <a:latin typeface="맑은 고딕"/>
              <a:ea typeface="맑은 고딕"/>
              <a:cs typeface="Calibri"/>
              <a:sym typeface="Calibri"/>
            </a:endParaRPr>
          </a:p>
        </p:txBody>
      </p:sp>
      <p:pic>
        <p:nvPicPr>
          <p:cNvPr id="38" name="Google Shape;38;p5"/>
          <p:cNvPicPr/>
          <p:nvPr/>
        </p:nvPicPr>
        <p:blipFill rotWithShape="1">
          <a:blip r:embed="rId3">
            <a:alphaModFix/>
          </a:blip>
          <a:stretch>
            <a:fillRect/>
          </a:stretch>
        </p:blipFill>
        <p:spPr>
          <a:xfrm>
            <a:off x="4364450" y="1154576"/>
            <a:ext cx="5334000" cy="3486150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5"/>
          <p:cNvSpPr/>
          <p:nvPr/>
        </p:nvSpPr>
        <p:spPr>
          <a:xfrm>
            <a:off x="113100" y="3487950"/>
            <a:ext cx="3981600" cy="1152900"/>
          </a:xfrm>
          <a:prstGeom prst="rect">
            <a:avLst/>
          </a:prstGeom>
          <a:solidFill>
            <a:srgbClr val="efefef"/>
          </a:solidFill>
          <a:ln w="12700" cap="flat" cmpd="sng">
            <a:solidFill>
              <a:srgbClr val="000000"/>
            </a:solidFill>
            <a:prstDash val="solid"/>
            <a:miter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r>
              <a:rPr lang="ko-KR" sz="1800">
                <a:latin typeface="맑은 고딕"/>
                <a:ea typeface="맑은 고딕"/>
                <a:cs typeface="Calibri"/>
                <a:sym typeface="Calibri"/>
              </a:rPr>
              <a:t>디지털 성범죄 피의자 중 </a:t>
            </a:r>
            <a:endParaRPr lang="ko-KR" sz="1800">
              <a:latin typeface="맑은 고딕"/>
              <a:ea typeface="맑은 고딕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r>
              <a:rPr lang="ko-KR" sz="1800">
                <a:latin typeface="맑은 고딕"/>
                <a:ea typeface="맑은 고딕"/>
                <a:cs typeface="Calibri"/>
                <a:sym typeface="Calibri"/>
              </a:rPr>
              <a:t>10대가 많은 비율을 차지하며</a:t>
            </a:r>
            <a:endParaRPr lang="ko-KR" sz="1800">
              <a:latin typeface="맑은 고딕"/>
              <a:ea typeface="맑은 고딕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r>
              <a:rPr lang="ko-KR" sz="1800">
                <a:latin typeface="맑은 고딕"/>
                <a:ea typeface="맑은 고딕"/>
                <a:cs typeface="Calibri"/>
                <a:sym typeface="Calibri"/>
              </a:rPr>
              <a:t>청소년 강력범죄 비율이 꾸준히 증가</a:t>
            </a:r>
            <a:r>
              <a:rPr lang="ko-KR" sz="1800">
                <a:solidFill>
                  <a:schemeClr val="lt1"/>
                </a:solidFill>
                <a:latin typeface="맑은 고딕"/>
                <a:ea typeface="맑은 고딕"/>
                <a:cs typeface="Calibri"/>
                <a:sym typeface="Calibri"/>
              </a:rPr>
              <a:t>.</a:t>
            </a:r>
            <a:endParaRPr sz="1800">
              <a:solidFill>
                <a:schemeClr val="lt1"/>
              </a:solidFill>
              <a:latin typeface="맑은 고딕"/>
              <a:ea typeface="맑은 고딕"/>
              <a:cs typeface="Calibri"/>
              <a:sym typeface="Calibri"/>
            </a:endParaRPr>
          </a:p>
        </p:txBody>
      </p:sp>
      <p:sp>
        <p:nvSpPr>
          <p:cNvPr id="40" name="Google Shape;40;p5"/>
          <p:cNvSpPr txBox="1"/>
          <p:nvPr/>
        </p:nvSpPr>
        <p:spPr>
          <a:xfrm>
            <a:off x="221400" y="5965575"/>
            <a:ext cx="9463200" cy="4959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sz="2000" b="1">
                <a:solidFill>
                  <a:srgbClr val="0000ff"/>
                </a:solidFill>
                <a:latin typeface="맑은 고딕"/>
                <a:ea typeface="맑은 고딕"/>
                <a:cs typeface="Calibri"/>
                <a:sym typeface="Calibri"/>
              </a:rPr>
              <a:t>청소년 유해물 및 범죄 관련 사건·정보·수단 자체를 차단하려는 노력이  필요함</a:t>
            </a:r>
            <a:endParaRPr sz="2000" b="1">
              <a:solidFill>
                <a:srgbClr val="0000ff"/>
              </a:solidFill>
              <a:latin typeface="맑은 고딕"/>
              <a:ea typeface="맑은 고딕"/>
              <a:cs typeface="Calibri"/>
              <a:sym typeface="Calibri"/>
            </a:endParaRPr>
          </a:p>
        </p:txBody>
      </p:sp>
      <p:grpSp>
        <p:nvGrpSpPr>
          <p:cNvPr id="41" name="Google Shape;41;p5"/>
          <p:cNvGrpSpPr/>
          <p:nvPr/>
        </p:nvGrpSpPr>
        <p:grpSpPr>
          <a:xfrm rot="0">
            <a:off x="113050" y="1154575"/>
            <a:ext cx="3981699" cy="2184899"/>
            <a:chOff x="302750" y="1055100"/>
            <a:chExt cx="3981699" cy="2184899"/>
          </a:xfrm>
        </p:grpSpPr>
        <p:pic>
          <p:nvPicPr>
            <p:cNvPr id="42" name="Google Shape;42;p5"/>
            <p:cNvPicPr/>
            <p:nvPr/>
          </p:nvPicPr>
          <p:blipFill rotWithShape="1">
            <a:blip r:embed="rId4">
              <a:alphaModFix/>
            </a:blip>
            <a:srcRect t="55370" b="6880"/>
            <a:stretch>
              <a:fillRect/>
            </a:stretch>
          </p:blipFill>
          <p:spPr>
            <a:xfrm>
              <a:off x="302750" y="1647149"/>
              <a:ext cx="3981699" cy="159285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</a:ln>
          </p:spPr>
        </p:pic>
        <p:pic>
          <p:nvPicPr>
            <p:cNvPr id="43" name="Google Shape;43;p5"/>
            <p:cNvPicPr/>
            <p:nvPr/>
          </p:nvPicPr>
          <p:blipFill rotWithShape="1">
            <a:blip r:embed="rId5">
              <a:alphaModFix/>
            </a:blip>
            <a:srcRect b="86370"/>
            <a:stretch>
              <a:fillRect/>
            </a:stretch>
          </p:blipFill>
          <p:spPr>
            <a:xfrm>
              <a:off x="302750" y="1055100"/>
              <a:ext cx="3981699" cy="5751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</a:ln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6"/>
          <p:cNvSpPr/>
          <p:nvPr/>
        </p:nvSpPr>
        <p:spPr>
          <a:xfrm>
            <a:off x="0" y="0"/>
            <a:ext cx="9906000" cy="1055100"/>
          </a:xfrm>
          <a:prstGeom prst="rect">
            <a:avLst/>
          </a:prstGeom>
          <a:solidFill>
            <a:srgbClr val="1c4587"/>
          </a:solidFill>
          <a:ln w="9525" cap="flat" cmpd="sng">
            <a:solidFill>
              <a:schemeClr val="dk2"/>
            </a:solidFill>
            <a:prstDash val="solid"/>
            <a:round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>
              <a:latin typeface="맑은 고딕"/>
              <a:ea typeface="맑은 고딕"/>
            </a:endParaRPr>
          </a:p>
        </p:txBody>
      </p:sp>
      <p:sp>
        <p:nvSpPr>
          <p:cNvPr id="50" name="Google Shape;50;p6"/>
          <p:cNvSpPr txBox="1"/>
          <p:nvPr/>
        </p:nvSpPr>
        <p:spPr>
          <a:xfrm>
            <a:off x="302739" y="312542"/>
            <a:ext cx="6137852" cy="574966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sz="2400" b="1" i="0" u="none" strike="noStrike" cap="none">
                <a:solidFill>
                  <a:schemeClr val="lt1"/>
                </a:solidFill>
                <a:latin typeface="맑은 고딕"/>
                <a:ea typeface="맑은 고딕"/>
                <a:cs typeface="Calibri"/>
                <a:sym typeface="Calibri"/>
              </a:rPr>
              <a:t>1. 주제 선정 배경</a:t>
            </a:r>
            <a:endParaRPr>
              <a:latin typeface="맑은 고딕"/>
              <a:ea typeface="맑은 고딕"/>
            </a:endParaRPr>
          </a:p>
        </p:txBody>
      </p:sp>
      <p:graphicFrame>
        <p:nvGraphicFramePr>
          <p:cNvPr id="51" name="Google Shape;51;p6"/>
          <p:cNvGraphicFramePr/>
          <p:nvPr/>
        </p:nvGraphicFramePr>
        <p:xfrm>
          <a:off x="5286350" y="1195300"/>
          <a:ext cx="4412025" cy="1992600"/>
        </p:xfrm>
        <a:graphic>
          <a:graphicData uri="http://schemas.openxmlformats.org/drawingml/2006/table">
            <a:tbl>
              <a:tblPr>
                <a:noFill/>
                <a:tableStyleId>{DF605845-86EC-42ED-9E1B-A84141E9BDAA}</a:tableStyleId>
              </a:tblPr>
              <a:tblGrid>
                <a:gridCol w="4412025"/>
              </a:tblGrid>
              <a:tr h="1217875">
                <a:tc>
                  <a:txBody>
                    <a:bodyPr vert="horz" lIns="91424" tIns="91424" rIns="91424" bIns="91424" anchor="t" anchorCtr="0"/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2300">
                          <a:latin typeface="맑은 고딕"/>
                          <a:ea typeface="맑은 고딕"/>
                        </a:rPr>
                        <a:t>불법촬영물 유포 차단 위해 </a:t>
                      </a:r>
                      <a:endParaRPr lang="ko-KR" sz="2300">
                        <a:latin typeface="맑은 고딕"/>
                        <a:ea typeface="맑은 고딕"/>
                      </a:endParaRPr>
                    </a:p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2300">
                          <a:latin typeface="맑은 고딕"/>
                          <a:ea typeface="맑은 고딕"/>
                        </a:rPr>
                        <a:t>공공 DNA DB 구축</a:t>
                      </a:r>
                      <a:endParaRPr lang="ko-KR" sz="2300">
                        <a:latin typeface="맑은 고딕"/>
                        <a:ea typeface="맑은 고딕"/>
                      </a:endParaRPr>
                    </a:p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300">
                          <a:latin typeface="맑은 고딕"/>
                          <a:ea typeface="맑은 고딕"/>
                        </a:rPr>
                        <a:t> </a:t>
                      </a:r>
                      <a:endParaRPr lang="ko-KR" sz="300">
                        <a:latin typeface="맑은 고딕"/>
                        <a:ea typeface="맑은 고딕"/>
                      </a:endParaRPr>
                    </a:p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500">
                          <a:latin typeface="맑은 고딕"/>
                          <a:ea typeface="맑은 고딕"/>
                        </a:rPr>
                        <a:t>- 경찰청, 여성가족부, 방송통신위원회, 방송통신심의위원회 업무협약 체결 -</a:t>
                      </a:r>
                      <a:endParaRPr sz="1500">
                        <a:latin typeface="맑은 고딕"/>
                        <a:ea typeface="맑은 고딕"/>
                      </a:endParaRPr>
                    </a:p>
                  </a:txBody>
                  <a:tcPr marL="91425" marR="91425" marT="91425" marB="91425">
                    <a:lnL w="139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</a:lnL>
                    <a:lnR w="139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</a:lnR>
                    <a:lnT w="139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</a:lnT>
                    <a:lnB w="139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</a:lnB>
                  </a:tcPr>
                </a:tc>
              </a:tr>
            </a:tbl>
          </a:graphicData>
        </a:graphic>
      </p:graphicFrame>
      <p:grpSp>
        <p:nvGrpSpPr>
          <p:cNvPr id="52" name="Google Shape;52;p6"/>
          <p:cNvGrpSpPr/>
          <p:nvPr/>
        </p:nvGrpSpPr>
        <p:grpSpPr>
          <a:xfrm rot="0">
            <a:off x="412934" y="3876145"/>
            <a:ext cx="5095029" cy="2297439"/>
            <a:chOff x="-2776950" y="3193551"/>
            <a:chExt cx="6137850" cy="2786125"/>
          </a:xfrm>
        </p:grpSpPr>
        <p:pic>
          <p:nvPicPr>
            <p:cNvPr id="53" name="Google Shape;53;p6"/>
            <p:cNvPicPr/>
            <p:nvPr/>
          </p:nvPicPr>
          <p:blipFill rotWithShape="1">
            <a:blip r:embed="rId3">
              <a:alphaModFix/>
            </a:blip>
            <a:stretch>
              <a:fillRect/>
            </a:stretch>
          </p:blipFill>
          <p:spPr>
            <a:xfrm>
              <a:off x="-2776950" y="3193551"/>
              <a:ext cx="6137850" cy="27861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" name="Google Shape;54;p6"/>
            <p:cNvPicPr/>
            <p:nvPr/>
          </p:nvPicPr>
          <p:blipFill rotWithShape="1">
            <a:blip r:embed="rId4">
              <a:alphaModFix/>
            </a:blip>
            <a:stretch>
              <a:fillRect/>
            </a:stretch>
          </p:blipFill>
          <p:spPr>
            <a:xfrm>
              <a:off x="1577175" y="3840775"/>
              <a:ext cx="1709175" cy="170917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5" name="Google Shape;55;p6"/>
          <p:cNvPicPr/>
          <p:nvPr/>
        </p:nvPicPr>
        <p:blipFill rotWithShape="1">
          <a:blip r:embed="rId5">
            <a:alphaModFix/>
          </a:blip>
          <a:stretch>
            <a:fillRect/>
          </a:stretch>
        </p:blipFill>
        <p:spPr>
          <a:xfrm>
            <a:off x="263113" y="1130513"/>
            <a:ext cx="5174325" cy="2112675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6"/>
          <p:cNvSpPr txBox="1"/>
          <p:nvPr/>
        </p:nvSpPr>
        <p:spPr>
          <a:xfrm>
            <a:off x="235175" y="6235225"/>
            <a:ext cx="9463200" cy="4959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sz="2300" b="1">
                <a:solidFill>
                  <a:srgbClr val="0000ff"/>
                </a:solidFill>
                <a:latin typeface="맑은 고딕"/>
                <a:ea typeface="맑은 고딕"/>
                <a:cs typeface="Calibri"/>
                <a:sym typeface="Calibri"/>
              </a:rPr>
              <a:t>만약 AI기술을 통해 현재 접속한 사이트가 유해한지 알 수 있다면??? </a:t>
            </a:r>
            <a:endParaRPr lang="ko-KR" sz="2300" b="1">
              <a:solidFill>
                <a:srgbClr val="0000ff"/>
              </a:solidFill>
              <a:latin typeface="맑은 고딕"/>
              <a:ea typeface="맑은 고딕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 b="1">
              <a:solidFill>
                <a:srgbClr val="0000ff"/>
              </a:solidFill>
              <a:latin typeface="맑은 고딕"/>
              <a:ea typeface="맑은 고딕"/>
              <a:cs typeface="Calibri"/>
              <a:sym typeface="Calibri"/>
            </a:endParaRPr>
          </a:p>
        </p:txBody>
      </p:sp>
      <p:sp>
        <p:nvSpPr>
          <p:cNvPr id="57" name="Google Shape;57;p6"/>
          <p:cNvSpPr txBox="1"/>
          <p:nvPr/>
        </p:nvSpPr>
        <p:spPr>
          <a:xfrm>
            <a:off x="2116650" y="3318600"/>
            <a:ext cx="6077786" cy="4959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sz="2300" b="1">
                <a:solidFill>
                  <a:srgbClr val="ff9900"/>
                </a:solidFill>
                <a:latin typeface="맑은 고딕"/>
                <a:ea typeface="맑은 고딕"/>
                <a:cs typeface="Calibri"/>
                <a:sym typeface="Calibri"/>
              </a:rPr>
              <a:t>유해물을 차단하려는 정부의 노력… 그러나</a:t>
            </a:r>
            <a:endParaRPr sz="1800" b="1">
              <a:solidFill>
                <a:srgbClr val="ff9900"/>
              </a:solidFill>
              <a:latin typeface="맑은 고딕"/>
              <a:ea typeface="맑은 고딕"/>
              <a:cs typeface="Calibri"/>
              <a:sym typeface="Calibri"/>
            </a:endParaRPr>
          </a:p>
        </p:txBody>
      </p:sp>
      <p:sp>
        <p:nvSpPr>
          <p:cNvPr id="58" name="Google Shape;58;p6"/>
          <p:cNvSpPr txBox="1"/>
          <p:nvPr/>
        </p:nvSpPr>
        <p:spPr>
          <a:xfrm>
            <a:off x="5636413" y="4212300"/>
            <a:ext cx="4118100" cy="16251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sz="2300">
                <a:latin typeface="맑은 고딕"/>
                <a:ea typeface="맑은 고딕"/>
                <a:cs typeface="Calibri"/>
                <a:sym typeface="Calibri"/>
              </a:rPr>
              <a:t>정부의 유해사이트 검열은 </a:t>
            </a:r>
            <a:endParaRPr lang="ko-KR" sz="2300">
              <a:latin typeface="맑은 고딕"/>
              <a:ea typeface="맑은 고딕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sz="2300">
                <a:latin typeface="맑은 고딕"/>
                <a:ea typeface="맑은 고딕"/>
                <a:cs typeface="Calibri"/>
                <a:sym typeface="Calibri"/>
              </a:rPr>
              <a:t>VPN(가상사설망)을 이용하면</a:t>
            </a:r>
            <a:endParaRPr lang="ko-KR" sz="2300">
              <a:latin typeface="맑은 고딕"/>
              <a:ea typeface="맑은 고딕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sz="2300">
                <a:latin typeface="맑은 고딕"/>
                <a:ea typeface="맑은 고딕"/>
                <a:cs typeface="Calibri"/>
                <a:sym typeface="Calibri"/>
              </a:rPr>
              <a:t>쉽게 무너지며 VPN 사용은 </a:t>
            </a:r>
            <a:endParaRPr lang="ko-KR" sz="2300">
              <a:latin typeface="맑은 고딕"/>
              <a:ea typeface="맑은 고딕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sz="2300">
                <a:latin typeface="맑은 고딕"/>
                <a:ea typeface="맑은 고딕"/>
                <a:cs typeface="Calibri"/>
                <a:sym typeface="Calibri"/>
              </a:rPr>
              <a:t>청소년도 쉽게 할 수 있음.</a:t>
            </a:r>
            <a:endParaRPr sz="2300">
              <a:latin typeface="맑은 고딕"/>
              <a:ea typeface="맑은 고딕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Google Shape;64;p7"/>
          <p:cNvGrpSpPr/>
          <p:nvPr/>
        </p:nvGrpSpPr>
        <p:grpSpPr>
          <a:xfrm>
            <a:off x="466926" y="1296647"/>
            <a:ext cx="4466934" cy="3632040"/>
            <a:chOff x="520675" y="1342900"/>
            <a:chExt cx="6434650" cy="3142175"/>
          </a:xfrm>
        </p:grpSpPr>
        <p:pic>
          <p:nvPicPr>
            <p:cNvPr id="65" name="Google Shape;65;p7"/>
            <p:cNvPicPr preferRelativeResize="0"/>
            <p:nvPr/>
          </p:nvPicPr>
          <p:blipFill rotWithShape="1">
            <a:blip r:embed="rId3">
              <a:alphaModFix/>
            </a:blip>
            <a:srcRect b="0" l="63885" r="0" t="0"/>
            <a:stretch/>
          </p:blipFill>
          <p:spPr>
            <a:xfrm>
              <a:off x="4690675" y="1342900"/>
              <a:ext cx="2264650" cy="3142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6" name="Google Shape;66;p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20675" y="1342900"/>
              <a:ext cx="4170125" cy="314217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7" name="Google Shape;67;p7"/>
          <p:cNvSpPr/>
          <p:nvPr/>
        </p:nvSpPr>
        <p:spPr>
          <a:xfrm>
            <a:off x="0" y="0"/>
            <a:ext cx="9906000" cy="1055100"/>
          </a:xfrm>
          <a:prstGeom prst="rect">
            <a:avLst/>
          </a:prstGeom>
          <a:solidFill>
            <a:srgbClr val="1C458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7"/>
          <p:cNvSpPr txBox="1"/>
          <p:nvPr/>
        </p:nvSpPr>
        <p:spPr>
          <a:xfrm>
            <a:off x="302739" y="312542"/>
            <a:ext cx="6138000" cy="57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2. 프로젝트 아이디어 구체화</a:t>
            </a:r>
            <a:endParaRPr/>
          </a:p>
        </p:txBody>
      </p:sp>
      <p:sp>
        <p:nvSpPr>
          <p:cNvPr id="69" name="Google Shape;69;p7"/>
          <p:cNvSpPr txBox="1"/>
          <p:nvPr/>
        </p:nvSpPr>
        <p:spPr>
          <a:xfrm>
            <a:off x="1050725" y="5384275"/>
            <a:ext cx="7629300" cy="10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</a:rPr>
              <a:t>-</a:t>
            </a:r>
            <a:r>
              <a:rPr b="1" lang="ko-KR" sz="1800">
                <a:solidFill>
                  <a:schemeClr val="dk1"/>
                </a:solidFill>
              </a:rPr>
              <a:t>유해사이트 HTML 수집 및 분석[우회 접속시에도 HTML을 받아옴.]</a:t>
            </a:r>
            <a:endParaRPr b="1"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</a:rPr>
              <a:t>-</a:t>
            </a:r>
            <a:r>
              <a:rPr b="1" lang="ko-KR" sz="1800">
                <a:solidFill>
                  <a:schemeClr val="dk1"/>
                </a:solidFill>
              </a:rPr>
              <a:t>딥러닝 모델로 유해 사이트와 안전사이트의 텍스트와 이미지 학습</a:t>
            </a:r>
            <a:endParaRPr b="1"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dk1"/>
                </a:solidFill>
              </a:rPr>
              <a:t> </a:t>
            </a:r>
            <a:endParaRPr b="1"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</p:txBody>
      </p:sp>
      <p:pic>
        <p:nvPicPr>
          <p:cNvPr id="70" name="Google Shape;70;p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91334" y="1332950"/>
            <a:ext cx="4466925" cy="3606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8"/>
          <p:cNvSpPr/>
          <p:nvPr/>
        </p:nvSpPr>
        <p:spPr>
          <a:xfrm>
            <a:off x="472750" y="4397638"/>
            <a:ext cx="4329000" cy="7134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>
              <a:latin typeface="맑은 고딕"/>
              <a:ea typeface="맑은 고딕"/>
            </a:endParaRPr>
          </a:p>
        </p:txBody>
      </p:sp>
      <p:sp>
        <p:nvSpPr>
          <p:cNvPr id="77" name="Google Shape;77;p8"/>
          <p:cNvSpPr/>
          <p:nvPr/>
        </p:nvSpPr>
        <p:spPr>
          <a:xfrm>
            <a:off x="558050" y="1901225"/>
            <a:ext cx="4329000" cy="7134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>
              <a:latin typeface="맑은 고딕"/>
              <a:ea typeface="맑은 고딕"/>
            </a:endParaRPr>
          </a:p>
        </p:txBody>
      </p:sp>
      <p:sp>
        <p:nvSpPr>
          <p:cNvPr id="78" name="Google Shape;78;p8"/>
          <p:cNvSpPr/>
          <p:nvPr/>
        </p:nvSpPr>
        <p:spPr>
          <a:xfrm>
            <a:off x="0" y="0"/>
            <a:ext cx="9906000" cy="1055100"/>
          </a:xfrm>
          <a:prstGeom prst="rect">
            <a:avLst/>
          </a:prstGeom>
          <a:solidFill>
            <a:srgbClr val="1c4587"/>
          </a:solidFill>
          <a:ln w="9525" cap="flat" cmpd="sng">
            <a:solidFill>
              <a:schemeClr val="dk2"/>
            </a:solidFill>
            <a:prstDash val="solid"/>
            <a:round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>
              <a:latin typeface="맑은 고딕"/>
              <a:ea typeface="맑은 고딕"/>
            </a:endParaRPr>
          </a:p>
        </p:txBody>
      </p:sp>
      <p:sp>
        <p:nvSpPr>
          <p:cNvPr id="79" name="Google Shape;79;p8"/>
          <p:cNvSpPr txBox="1"/>
          <p:nvPr/>
        </p:nvSpPr>
        <p:spPr>
          <a:xfrm>
            <a:off x="302739" y="312542"/>
            <a:ext cx="6138000" cy="5751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sz="2400" b="1">
                <a:solidFill>
                  <a:srgbClr val="ffffff"/>
                </a:solidFill>
                <a:latin typeface="맑은 고딕"/>
                <a:ea typeface="맑은 고딕"/>
                <a:cs typeface="Calibri"/>
                <a:sym typeface="Calibri"/>
              </a:rPr>
              <a:t>3. 기술 소개</a:t>
            </a:r>
            <a:endParaRPr>
              <a:solidFill>
                <a:srgbClr val="ffffff"/>
              </a:solidFill>
              <a:latin typeface="맑은 고딕"/>
              <a:ea typeface="맑은 고딕"/>
            </a:endParaRPr>
          </a:p>
        </p:txBody>
      </p:sp>
      <p:sp>
        <p:nvSpPr>
          <p:cNvPr id="80" name="Google Shape;80;p8"/>
          <p:cNvSpPr txBox="1"/>
          <p:nvPr/>
        </p:nvSpPr>
        <p:spPr>
          <a:xfrm>
            <a:off x="536800" y="1901075"/>
            <a:ext cx="1547400" cy="8415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sz="3300">
                <a:latin typeface="맑은 고딕"/>
                <a:ea typeface="맑은 고딕"/>
                <a:cs typeface="Calibri"/>
                <a:sym typeface="Calibri"/>
              </a:rPr>
              <a:t>CNN</a:t>
            </a:r>
            <a:endParaRPr lang="ko-KR" sz="3300">
              <a:latin typeface="맑은 고딕"/>
              <a:ea typeface="맑은 고딕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3300">
              <a:latin typeface="맑은 고딕"/>
              <a:ea typeface="맑은 고딕"/>
              <a:cs typeface="Calibri"/>
              <a:sym typeface="Calibri"/>
            </a:endParaRPr>
          </a:p>
        </p:txBody>
      </p:sp>
      <p:sp>
        <p:nvSpPr>
          <p:cNvPr id="81" name="Google Shape;81;p8"/>
          <p:cNvSpPr txBox="1"/>
          <p:nvPr/>
        </p:nvSpPr>
        <p:spPr>
          <a:xfrm>
            <a:off x="532745" y="4388700"/>
            <a:ext cx="1547400" cy="8415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sz="3300">
                <a:latin typeface="맑은 고딕"/>
                <a:ea typeface="맑은 고딕"/>
                <a:cs typeface="Calibri"/>
                <a:sym typeface="Calibri"/>
              </a:rPr>
              <a:t>NLP</a:t>
            </a:r>
            <a:endParaRPr sz="3300">
              <a:latin typeface="맑은 고딕"/>
              <a:ea typeface="맑은 고딕"/>
              <a:cs typeface="Calibri"/>
              <a:sym typeface="Calibri"/>
            </a:endParaRPr>
          </a:p>
        </p:txBody>
      </p:sp>
      <p:sp>
        <p:nvSpPr>
          <p:cNvPr id="82" name="Google Shape;82;p8"/>
          <p:cNvSpPr txBox="1"/>
          <p:nvPr/>
        </p:nvSpPr>
        <p:spPr>
          <a:xfrm>
            <a:off x="2454425" y="2044763"/>
            <a:ext cx="2471700" cy="4263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sz="2000" b="1">
                <a:latin typeface="맑은 고딕"/>
                <a:ea typeface="맑은 고딕"/>
                <a:cs typeface="Calibri"/>
                <a:sym typeface="Calibri"/>
              </a:rPr>
              <a:t>image -&gt; word</a:t>
            </a:r>
            <a:endParaRPr sz="2000" b="1">
              <a:latin typeface="맑은 고딕"/>
              <a:ea typeface="맑은 고딕"/>
              <a:cs typeface="Calibri"/>
              <a:sym typeface="Calibri"/>
            </a:endParaRPr>
          </a:p>
        </p:txBody>
      </p:sp>
      <p:pic>
        <p:nvPicPr>
          <p:cNvPr id="83" name="Google Shape;83;p8"/>
          <p:cNvPicPr/>
          <p:nvPr/>
        </p:nvPicPr>
        <p:blipFill rotWithShape="1">
          <a:blip r:embed="rId3">
            <a:alphaModFix/>
          </a:blip>
          <a:srcRect l="-160490" t="107700" r="160490" b="-107700"/>
          <a:stretch>
            <a:fillRect/>
          </a:stretch>
        </p:blipFill>
        <p:spPr>
          <a:xfrm>
            <a:off x="-110163" y="3501175"/>
            <a:ext cx="3486125" cy="1261725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8"/>
          <p:cNvSpPr txBox="1"/>
          <p:nvPr/>
        </p:nvSpPr>
        <p:spPr>
          <a:xfrm>
            <a:off x="2671600" y="4541200"/>
            <a:ext cx="1700100" cy="4263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sz="1800" b="1">
                <a:latin typeface="맑은 고딕"/>
                <a:ea typeface="맑은 고딕"/>
                <a:cs typeface="Calibri"/>
                <a:sym typeface="Calibri"/>
              </a:rPr>
              <a:t>자연어 처리</a:t>
            </a:r>
            <a:endParaRPr sz="1800" b="1">
              <a:latin typeface="맑은 고딕"/>
              <a:ea typeface="맑은 고딕"/>
              <a:cs typeface="Calibri"/>
              <a:sym typeface="Calibri"/>
            </a:endParaRPr>
          </a:p>
        </p:txBody>
      </p:sp>
      <p:sp>
        <p:nvSpPr>
          <p:cNvPr id="85" name="Google Shape;85;p8"/>
          <p:cNvSpPr txBox="1"/>
          <p:nvPr/>
        </p:nvSpPr>
        <p:spPr>
          <a:xfrm>
            <a:off x="472750" y="5285325"/>
            <a:ext cx="5765700" cy="9414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sz="1600" b="1">
                <a:solidFill>
                  <a:schemeClr val="dk1"/>
                </a:solidFill>
                <a:latin typeface="맑은 고딕"/>
                <a:ea typeface="맑은 고딕"/>
                <a:cs typeface="Calibri"/>
                <a:sym typeface="Calibri"/>
              </a:rPr>
              <a:t>HTML 파일에 대한 정규화 작업 수행 및 형태소 분석 </a:t>
            </a:r>
            <a:endParaRPr lang="ko-KR" sz="1600" b="1">
              <a:solidFill>
                <a:schemeClr val="dk1"/>
              </a:solidFill>
              <a:latin typeface="맑은 고딕"/>
              <a:ea typeface="맑은 고딕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/>
            </a:pPr>
            <a:r>
              <a:rPr lang="ko-KR" sz="1600" b="1">
                <a:solidFill>
                  <a:schemeClr val="dk1"/>
                </a:solidFill>
                <a:latin typeface="맑은 고딕"/>
                <a:ea typeface="맑은 고딕"/>
                <a:cs typeface="Calibri"/>
                <a:sym typeface="Calibri"/>
              </a:rPr>
              <a:t>-&gt; 유해 사이트의 Text Feature 검출 및 비교</a:t>
            </a:r>
            <a:endParaRPr lang="ko-KR" sz="1600" b="1">
              <a:solidFill>
                <a:schemeClr val="dk1"/>
              </a:solidFill>
              <a:latin typeface="맑은 고딕"/>
              <a:ea typeface="맑은 고딕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600" b="1">
              <a:latin typeface="맑은 고딕"/>
              <a:ea typeface="맑은 고딕"/>
              <a:cs typeface="Calibri"/>
              <a:sym typeface="Calibri"/>
            </a:endParaRPr>
          </a:p>
        </p:txBody>
      </p:sp>
      <p:sp>
        <p:nvSpPr>
          <p:cNvPr id="86" name="Google Shape;86;p8"/>
          <p:cNvSpPr txBox="1"/>
          <p:nvPr/>
        </p:nvSpPr>
        <p:spPr>
          <a:xfrm>
            <a:off x="458091" y="2715600"/>
            <a:ext cx="5123510" cy="7134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sz="1600" b="1">
                <a:latin typeface="맑은 고딕"/>
                <a:ea typeface="맑은 고딕"/>
                <a:cs typeface="Calibri"/>
                <a:sym typeface="Calibri"/>
              </a:rPr>
              <a:t>데이터를합성곱을 이용하여 classification 하는 모델 </a:t>
            </a:r>
            <a:endParaRPr lang="ko-KR" sz="1600" b="1">
              <a:latin typeface="맑은 고딕"/>
              <a:ea typeface="맑은 고딕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sz="1600" b="1">
                <a:latin typeface="맑은 고딕"/>
                <a:ea typeface="맑은 고딕"/>
                <a:cs typeface="Calibri"/>
                <a:sym typeface="Calibri"/>
              </a:rPr>
              <a:t>-&gt;홈페이지에서 이미지를 받아 유해사진 인지 확인.</a:t>
            </a:r>
            <a:endParaRPr sz="1600" b="1">
              <a:latin typeface="맑은 고딕"/>
              <a:ea typeface="맑은 고딕"/>
              <a:cs typeface="Calibri"/>
              <a:sym typeface="Calibri"/>
            </a:endParaRPr>
          </a:p>
        </p:txBody>
      </p:sp>
      <p:pic>
        <p:nvPicPr>
          <p:cNvPr id="87" name="Google Shape;87;p8"/>
          <p:cNvPicPr/>
          <p:nvPr/>
        </p:nvPicPr>
        <p:blipFill rotWithShape="1">
          <a:blip r:embed="rId4">
            <a:alphaModFix/>
          </a:blip>
          <a:stretch>
            <a:fillRect/>
          </a:stretch>
        </p:blipFill>
        <p:spPr>
          <a:xfrm>
            <a:off x="5342278" y="1929725"/>
            <a:ext cx="4403075" cy="14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8"/>
          <p:cNvPicPr/>
          <p:nvPr/>
        </p:nvPicPr>
        <p:blipFill rotWithShape="1">
          <a:blip r:embed="rId5">
            <a:alphaModFix/>
          </a:blip>
          <a:srcRect r="1690" b="1090"/>
          <a:stretch>
            <a:fillRect/>
          </a:stretch>
        </p:blipFill>
        <p:spPr>
          <a:xfrm>
            <a:off x="5515475" y="4083275"/>
            <a:ext cx="4087551" cy="197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9"/>
          <p:cNvSpPr/>
          <p:nvPr/>
        </p:nvSpPr>
        <p:spPr>
          <a:xfrm>
            <a:off x="0" y="0"/>
            <a:ext cx="9906000" cy="1055100"/>
          </a:xfrm>
          <a:prstGeom prst="rect">
            <a:avLst/>
          </a:prstGeom>
          <a:solidFill>
            <a:srgbClr val="1C458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5" name="Google Shape;95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5925" y="2313550"/>
            <a:ext cx="8854800" cy="319490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9"/>
          <p:cNvSpPr txBox="1"/>
          <p:nvPr/>
        </p:nvSpPr>
        <p:spPr>
          <a:xfrm>
            <a:off x="302739" y="312542"/>
            <a:ext cx="6138000" cy="57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4. 동작방식</a:t>
            </a:r>
            <a:endParaRPr b="1"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0"/>
          <p:cNvSpPr/>
          <p:nvPr/>
        </p:nvSpPr>
        <p:spPr>
          <a:xfrm>
            <a:off x="0" y="1080649"/>
            <a:ext cx="9906000" cy="4304100"/>
          </a:xfrm>
          <a:prstGeom prst="rect">
            <a:avLst/>
          </a:prstGeom>
          <a:solidFill>
            <a:srgbClr val="1c4587"/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 b="0" i="0" u="none" strike="noStrike" cap="none">
              <a:solidFill>
                <a:schemeClr val="lt1"/>
              </a:solidFill>
              <a:latin typeface="맑은 고딕"/>
              <a:ea typeface="맑은 고딕"/>
              <a:cs typeface="Calibri"/>
              <a:sym typeface="Calibri"/>
            </a:endParaRPr>
          </a:p>
        </p:txBody>
      </p:sp>
      <p:sp>
        <p:nvSpPr>
          <p:cNvPr id="102" name="Google Shape;102;p10"/>
          <p:cNvSpPr/>
          <p:nvPr/>
        </p:nvSpPr>
        <p:spPr>
          <a:xfrm>
            <a:off x="1" y="3174"/>
            <a:ext cx="9906000" cy="38067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 b="0" i="0" u="none" strike="noStrike" cap="none">
              <a:solidFill>
                <a:schemeClr val="lt1"/>
              </a:solidFill>
              <a:latin typeface="맑은 고딕"/>
              <a:ea typeface="맑은 고딕"/>
              <a:cs typeface="Calibri"/>
              <a:sym typeface="Calibri"/>
            </a:endParaRPr>
          </a:p>
        </p:txBody>
      </p:sp>
      <p:sp>
        <p:nvSpPr>
          <p:cNvPr id="103" name="Google Shape;103;p10"/>
          <p:cNvSpPr/>
          <p:nvPr/>
        </p:nvSpPr>
        <p:spPr>
          <a:xfrm>
            <a:off x="0" y="1080655"/>
            <a:ext cx="9906000" cy="3707100"/>
          </a:xfrm>
          <a:prstGeom prst="rect">
            <a:avLst/>
          </a:prstGeom>
          <a:solidFill>
            <a:srgbClr val="1c4587"/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 b="0" i="0" u="none" strike="noStrike" cap="none">
              <a:solidFill>
                <a:schemeClr val="lt1"/>
              </a:solidFill>
              <a:latin typeface="맑은 고딕"/>
              <a:ea typeface="맑은 고딕"/>
              <a:cs typeface="Calibri"/>
              <a:sym typeface="Calibri"/>
            </a:endParaRPr>
          </a:p>
        </p:txBody>
      </p:sp>
      <p:sp>
        <p:nvSpPr>
          <p:cNvPr id="104" name="Google Shape;104;p10"/>
          <p:cNvSpPr txBox="1"/>
          <p:nvPr/>
        </p:nvSpPr>
        <p:spPr>
          <a:xfrm>
            <a:off x="46950" y="1472294"/>
            <a:ext cx="9812100" cy="26391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sz="1800" b="1" i="0" u="none" strike="noStrike" cap="none">
                <a:solidFill>
                  <a:schemeClr val="lt1"/>
                </a:solidFill>
                <a:latin typeface="맑은 고딕"/>
                <a:ea typeface="맑은 고딕"/>
                <a:cs typeface="Calibri"/>
                <a:sym typeface="Calibri"/>
              </a:rPr>
              <a:t>     </a:t>
            </a:r>
            <a:r>
              <a:rPr lang="ko-KR" sz="1400" b="1" i="0" u="none" strike="noStrike" cap="none">
                <a:solidFill>
                  <a:schemeClr val="lt1"/>
                </a:solidFill>
                <a:latin typeface="맑은 고딕"/>
                <a:ea typeface="맑은 고딕"/>
                <a:cs typeface="Calibri"/>
                <a:sym typeface="Calibri"/>
              </a:rPr>
              <a:t>청년 AI · Big data 아카데미 9기  </a:t>
            </a:r>
            <a:endParaRPr lang="ko-KR" sz="1400" b="1" i="0" u="none" strike="noStrike" cap="none">
              <a:solidFill>
                <a:schemeClr val="lt1"/>
              </a:solidFill>
              <a:latin typeface="맑은 고딕"/>
              <a:ea typeface="맑은 고딕"/>
              <a:cs typeface="Calibri"/>
              <a:sym typeface="Calibri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sz="5400" b="1">
                <a:solidFill>
                  <a:schemeClr val="lt1"/>
                </a:solidFill>
                <a:latin typeface="맑은 고딕"/>
                <a:ea typeface="맑은 고딕"/>
                <a:cs typeface="Calibri"/>
                <a:sym typeface="Calibri"/>
              </a:rPr>
              <a:t>   </a:t>
            </a:r>
            <a:r>
              <a:rPr lang="ko-KR" sz="4400" b="1">
                <a:solidFill>
                  <a:schemeClr val="lt1"/>
                </a:solidFill>
                <a:latin typeface="맑은 고딕"/>
                <a:ea typeface="맑은 고딕"/>
                <a:cs typeface="Calibri"/>
                <a:sym typeface="Calibri"/>
              </a:rPr>
              <a:t>시각장애인을 위한</a:t>
            </a:r>
            <a:endParaRPr lang="ko-KR" sz="4400" b="1">
              <a:solidFill>
                <a:schemeClr val="lt1"/>
              </a:solidFill>
              <a:latin typeface="맑은 고딕"/>
              <a:ea typeface="맑은 고딕"/>
              <a:cs typeface="Calibri"/>
              <a:sym typeface="Calibri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4400" b="1">
                <a:solidFill>
                  <a:schemeClr val="lt1"/>
                </a:solidFill>
                <a:latin typeface="맑은 고딕"/>
                <a:ea typeface="맑은 고딕"/>
                <a:cs typeface="Calibri"/>
                <a:sym typeface="Calibri"/>
              </a:rPr>
              <a:t>                    </a:t>
            </a:r>
            <a:r>
              <a:rPr lang="ko-KR" sz="4400" b="1">
                <a:solidFill>
                  <a:schemeClr val="lt1"/>
                </a:solidFill>
                <a:latin typeface="맑은 고딕"/>
                <a:ea typeface="맑은 고딕"/>
                <a:cs typeface="Calibri"/>
                <a:sym typeface="Calibri"/>
              </a:rPr>
              <a:t>영화 자동 화면해설 AI  </a:t>
            </a:r>
            <a:endParaRPr lang="ko-KR" sz="4400" b="1">
              <a:solidFill>
                <a:schemeClr val="lt1"/>
              </a:solidFill>
              <a:latin typeface="맑은 고딕"/>
              <a:ea typeface="맑은 고딕"/>
              <a:cs typeface="Calibri"/>
              <a:sym typeface="Calibri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sz="4800" b="1">
              <a:solidFill>
                <a:schemeClr val="lt1"/>
              </a:solidFill>
              <a:latin typeface="맑은 고딕"/>
              <a:ea typeface="맑은 고딕"/>
              <a:cs typeface="Calibri"/>
              <a:sym typeface="Calibri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>
              <a:latin typeface="맑은 고딕"/>
              <a:ea typeface="맑은 고딕"/>
            </a:endParaRPr>
          </a:p>
        </p:txBody>
      </p:sp>
      <p:sp>
        <p:nvSpPr>
          <p:cNvPr id="105" name="Google Shape;105;p10"/>
          <p:cNvSpPr txBox="1"/>
          <p:nvPr/>
        </p:nvSpPr>
        <p:spPr>
          <a:xfrm>
            <a:off x="1542450" y="4477808"/>
            <a:ext cx="6821100" cy="519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sz="2400" b="1" i="0" u="none" strike="noStrike" cap="none">
                <a:solidFill>
                  <a:schemeClr val="lt1"/>
                </a:solidFill>
                <a:latin typeface="맑은 고딕"/>
                <a:ea typeface="맑은 고딕"/>
                <a:cs typeface="Calibri"/>
                <a:sym typeface="Calibri"/>
              </a:rPr>
              <a:t>B반/4조</a:t>
            </a:r>
            <a:endParaRPr lang="ko-KR" sz="2400" b="1" i="0" u="none" strike="noStrike" cap="none">
              <a:solidFill>
                <a:schemeClr val="lt1"/>
              </a:solidFill>
              <a:latin typeface="맑은 고딕"/>
              <a:ea typeface="맑은 고딕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r>
              <a:rPr lang="ko-KR" sz="1600" b="1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rPr>
              <a:t>강은석 김성실 원정아 이지윤 최영용 최지선</a:t>
            </a:r>
            <a:endParaRPr lang="ko-KR" sz="1600" b="1">
              <a:solidFill>
                <a:srgbClr val="ffffff"/>
              </a:solidFill>
              <a:latin typeface="맑은 고딕"/>
              <a:ea typeface="맑은 고딕"/>
              <a:cs typeface="맑은 고딕"/>
              <a:sym typeface="맑은 고딕"/>
            </a:endParaRPr>
          </a:p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sz="2400" b="1">
              <a:solidFill>
                <a:schemeClr val="lt1"/>
              </a:solidFill>
              <a:latin typeface="맑은 고딕"/>
              <a:ea typeface="맑은 고딕"/>
              <a:cs typeface="Calibri"/>
              <a:sym typeface="Calibri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sz="2400" b="1" i="0" u="none" strike="noStrike" cap="none">
                <a:solidFill>
                  <a:schemeClr val="lt1"/>
                </a:solidFill>
                <a:latin typeface="맑은 고딕"/>
                <a:ea typeface="맑은 고딕"/>
                <a:cs typeface="Calibri"/>
                <a:sym typeface="Calibri"/>
              </a:rPr>
              <a:t> </a:t>
            </a:r>
            <a:endParaRPr>
              <a:latin typeface="맑은 고딕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1"/>
          <p:cNvSpPr/>
          <p:nvPr/>
        </p:nvSpPr>
        <p:spPr>
          <a:xfrm>
            <a:off x="0" y="0"/>
            <a:ext cx="9906000" cy="1055100"/>
          </a:xfrm>
          <a:prstGeom prst="rect">
            <a:avLst/>
          </a:prstGeom>
          <a:solidFill>
            <a:srgbClr val="1C458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11"/>
          <p:cNvSpPr txBox="1"/>
          <p:nvPr/>
        </p:nvSpPr>
        <p:spPr>
          <a:xfrm>
            <a:off x="302739" y="312542"/>
            <a:ext cx="6137852" cy="57496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1. 주제 선정 배경</a:t>
            </a:r>
            <a:endParaRPr/>
          </a:p>
        </p:txBody>
      </p:sp>
      <p:sp>
        <p:nvSpPr>
          <p:cNvPr id="113" name="Google Shape;113;p11"/>
          <p:cNvSpPr/>
          <p:nvPr/>
        </p:nvSpPr>
        <p:spPr>
          <a:xfrm>
            <a:off x="4140925" y="3026700"/>
            <a:ext cx="5167800" cy="3294900"/>
          </a:xfrm>
          <a:prstGeom prst="rect">
            <a:avLst/>
          </a:prstGeom>
          <a:noFill/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>
                <a:latin typeface="Calibri"/>
                <a:ea typeface="Calibri"/>
                <a:cs typeface="Calibri"/>
                <a:sym typeface="Calibri"/>
              </a:rPr>
              <a:t>‘후원금 부족’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>
                <a:latin typeface="Calibri"/>
                <a:ea typeface="Calibri"/>
                <a:cs typeface="Calibri"/>
                <a:sym typeface="Calibri"/>
              </a:rPr>
              <a:t>‘작가가 대본을 쓴 뒤 성우가 녹음하는 복잡한 절차’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>
                <a:latin typeface="Calibri"/>
                <a:ea typeface="Calibri"/>
                <a:cs typeface="Calibri"/>
                <a:sym typeface="Calibri"/>
              </a:rPr>
              <a:t>‘시간적, 경제적 비용 소요’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>
                <a:latin typeface="Calibri"/>
                <a:ea typeface="Calibri"/>
                <a:cs typeface="Calibri"/>
                <a:sym typeface="Calibri"/>
              </a:rPr>
              <a:t>‘연간 30여편 제작 불과’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>
                <a:latin typeface="Calibri"/>
                <a:ea typeface="Calibri"/>
                <a:cs typeface="Calibri"/>
                <a:sym typeface="Calibri"/>
              </a:rPr>
              <a:t>‘시각장애인들의 문화 컨텐츠 현저히 부족’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4" name="Google Shape;114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2675" y="4041051"/>
            <a:ext cx="3408017" cy="2232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15" name="Google Shape;115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41775" y="2690725"/>
            <a:ext cx="1450250" cy="125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127973" y="4914613"/>
            <a:ext cx="394475" cy="39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58638" y="3875175"/>
            <a:ext cx="394476" cy="394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58638" y="4637175"/>
            <a:ext cx="394476" cy="394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58638" y="5399175"/>
            <a:ext cx="394476" cy="394476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1"/>
          <p:cNvSpPr/>
          <p:nvPr/>
        </p:nvSpPr>
        <p:spPr>
          <a:xfrm>
            <a:off x="632675" y="1410850"/>
            <a:ext cx="8577300" cy="753000"/>
          </a:xfrm>
          <a:prstGeom prst="rect">
            <a:avLst/>
          </a:prstGeom>
          <a:noFill/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200">
                <a:latin typeface="Calibri"/>
                <a:ea typeface="Calibri"/>
                <a:cs typeface="Calibri"/>
                <a:sym typeface="Calibri"/>
              </a:rPr>
              <a:t>시각장애인을 위한 영화 화면해설 제작 방식의 현황과 한계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2"/>
          <p:cNvSpPr/>
          <p:nvPr/>
        </p:nvSpPr>
        <p:spPr>
          <a:xfrm>
            <a:off x="0" y="0"/>
            <a:ext cx="9906000" cy="1055100"/>
          </a:xfrm>
          <a:prstGeom prst="rect">
            <a:avLst/>
          </a:prstGeom>
          <a:solidFill>
            <a:srgbClr val="1C458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2"/>
          <p:cNvSpPr txBox="1"/>
          <p:nvPr/>
        </p:nvSpPr>
        <p:spPr>
          <a:xfrm>
            <a:off x="302739" y="312542"/>
            <a:ext cx="6137852" cy="57496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2. 프로젝트 아이디어 구체화</a:t>
            </a:r>
            <a:endParaRPr/>
          </a:p>
        </p:txBody>
      </p:sp>
      <p:sp>
        <p:nvSpPr>
          <p:cNvPr id="128" name="Google Shape;128;p12"/>
          <p:cNvSpPr/>
          <p:nvPr/>
        </p:nvSpPr>
        <p:spPr>
          <a:xfrm>
            <a:off x="632675" y="1410850"/>
            <a:ext cx="8577300" cy="753000"/>
          </a:xfrm>
          <a:prstGeom prst="rect">
            <a:avLst/>
          </a:prstGeom>
          <a:noFill/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200">
                <a:latin typeface="Calibri"/>
                <a:ea typeface="Calibri"/>
                <a:cs typeface="Calibri"/>
                <a:sym typeface="Calibri"/>
              </a:rPr>
              <a:t>시각장애인을 위한 영화의 장면을 화면해설 해주는 AI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9" name="Google Shape;129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2675" y="2763400"/>
            <a:ext cx="5478000" cy="321535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30" name="Google Shape;130;p12"/>
          <p:cNvSpPr txBox="1"/>
          <p:nvPr/>
        </p:nvSpPr>
        <p:spPr>
          <a:xfrm>
            <a:off x="6627050" y="3828375"/>
            <a:ext cx="2693100" cy="13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500">
                <a:latin typeface="Calibri"/>
                <a:ea typeface="Calibri"/>
                <a:cs typeface="Calibri"/>
                <a:sym typeface="Calibri"/>
              </a:rPr>
              <a:t>“ 용남과 의주가 </a:t>
            </a:r>
            <a:endParaRPr sz="25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500">
                <a:latin typeface="Calibri"/>
                <a:ea typeface="Calibri"/>
                <a:cs typeface="Calibri"/>
                <a:sym typeface="Calibri"/>
              </a:rPr>
              <a:t>   밧줄을 타고</a:t>
            </a:r>
            <a:endParaRPr sz="25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500">
                <a:latin typeface="Calibri"/>
                <a:ea typeface="Calibri"/>
                <a:cs typeface="Calibri"/>
                <a:sym typeface="Calibri"/>
              </a:rPr>
              <a:t>   뛰어내린다! “</a:t>
            </a:r>
            <a:endParaRPr sz="25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1" name="Google Shape;131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88200" y="2863500"/>
            <a:ext cx="753000" cy="753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12"/>
          <p:cNvSpPr txBox="1"/>
          <p:nvPr/>
        </p:nvSpPr>
        <p:spPr>
          <a:xfrm>
            <a:off x="607550" y="5998925"/>
            <a:ext cx="2040000" cy="3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Calibri"/>
                <a:ea typeface="Calibri"/>
                <a:cs typeface="Calibri"/>
                <a:sym typeface="Calibri"/>
              </a:rPr>
              <a:t>영화 ‘엑시트’의 한 장면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Office 테마">
  <a:themeElements>
    <a:clrScheme name="Office 테마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PMingLiU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PMingLiU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PMingLiU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PMingLiU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F4740F04D9A2244F9DD43C3ACFE1553B" ma:contentTypeVersion="7" ma:contentTypeDescription="새 문서를 만듭니다." ma:contentTypeScope="" ma:versionID="7880553609202a5a6b9679ab4990d745">
  <xsd:schema xmlns:xsd="http://www.w3.org/2001/XMLSchema" xmlns:xs="http://www.w3.org/2001/XMLSchema" xmlns:p="http://schemas.microsoft.com/office/2006/metadata/properties" xmlns:ns2="545ff6fc-d6ca-45b2-8b05-c05957fffb93" targetNamespace="http://schemas.microsoft.com/office/2006/metadata/properties" ma:root="true" ma:fieldsID="13e8e3cb6d740565bd1995bf7f3a0b0b" ns2:_="">
    <xsd:import namespace="545ff6fc-d6ca-45b2-8b05-c05957fffb9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45ff6fc-d6ca-45b2-8b05-c05957fffb9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35E90C8D-1D71-4291-BA0D-E801BE67AEA0}"/>
</file>

<file path=customXml/itemProps2.xml><?xml version="1.0" encoding="utf-8"?>
<ds:datastoreItem xmlns:ds="http://schemas.openxmlformats.org/officeDocument/2006/customXml" ds:itemID="{9D5D719A-B7B7-4D9C-B7C3-581E44166C1F}"/>
</file>

<file path=customXml/itemProps3.xml><?xml version="1.0" encoding="utf-8"?>
<ds:datastoreItem xmlns:ds="http://schemas.openxmlformats.org/officeDocument/2006/customXml" ds:itemID="{A386901D-5CB6-435F-9865-FFBF834567D0}"/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2</ep:Words>
  <ep:PresentationFormat/>
  <ep:Paragraphs>1</ep:Paragraphs>
  <ep:Slides>12</ep:Slides>
  <ep:Notes>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ep:HeadingPairs>
  <ep:TitlesOfParts>
    <vt:vector size="13" baseType="lpstr"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</vt:vector>
  </ep:TitlesOfParts>
  <ep:HyperlinkBase/>
  <ep:Application>Show</ep:Application>
  <ep:AppVersion>12.0000</ep:AppVersion>
</ep: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smoky</cp:lastModifiedBy>
  <cp:revision>1</cp:revision>
  <dcterms:modified xsi:type="dcterms:W3CDTF">2020-05-14T12:34:52Z</dcterms:modified>
  <cp:version>1000.0000.01</cp:version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0x010100F4740F04D9A2244F9DD43C3ACFE1553B</vt:lpwstr>
  </property>
</Properties>
</file>